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
  </p:notesMasterIdLst>
  <p:sldIdLst>
    <p:sldId id="256" r:id="rId3"/>
    <p:sldId id="269" r:id="rId5"/>
    <p:sldId id="257" r:id="rId6"/>
    <p:sldId id="258" r:id="rId7"/>
    <p:sldId id="259" r:id="rId8"/>
    <p:sldId id="260" r:id="rId9"/>
    <p:sldId id="261" r:id="rId10"/>
    <p:sldId id="262" r:id="rId11"/>
    <p:sldId id="263" r:id="rId12"/>
    <p:sldId id="264" r:id="rId13"/>
    <p:sldId id="265" r:id="rId14"/>
    <p:sldId id="266" r:id="rId15"/>
  </p:sldIdLst>
  <p:sldSz cx="18288000" cy="10287000"/>
  <p:notesSz cx="6858000" cy="9144000"/>
  <p:embeddedFontLst>
    <p:embeddedFont>
      <p:font typeface="Cuprum" panose="00000500000000000000"/>
      <p:regular r:id="rId19"/>
      <p:bold r:id="rId20"/>
      <p:italic r:id="rId21"/>
      <p:boldItalic r:id="rId22"/>
    </p:embeddedFont>
    <p:embeddedFont>
      <p:font typeface="Ubuntu" panose="020B0504030602030204"/>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2159" userDrawn="1">
          <p15:clr>
            <a:srgbClr val="A4A3A4"/>
          </p15:clr>
        </p15:guide>
        <p15:guide id="2" pos="284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2159"/>
        <p:guide pos="2846"/>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font" Target="fonts/font8.fntdata"/><Relationship Id="rId25" Type="http://schemas.openxmlformats.org/officeDocument/2006/relationships/font" Target="fonts/font7.fntdata"/><Relationship Id="rId24" Type="http://schemas.openxmlformats.org/officeDocument/2006/relationships/font" Target="fonts/font6.fntdata"/><Relationship Id="rId23" Type="http://schemas.openxmlformats.org/officeDocument/2006/relationships/font" Target="fonts/font5.fntdata"/><Relationship Id="rId22" Type="http://schemas.openxmlformats.org/officeDocument/2006/relationships/font" Target="fonts/font4.fntdata"/><Relationship Id="rId21" Type="http://schemas.openxmlformats.org/officeDocument/2006/relationships/font" Target="fonts/font3.fntdata"/><Relationship Id="rId20" Type="http://schemas.openxmlformats.org/officeDocument/2006/relationships/font" Target="fonts/font2.fntdata"/><Relationship Id="rId2" Type="http://schemas.openxmlformats.org/officeDocument/2006/relationships/theme" Target="theme/theme1.xml"/><Relationship Id="rId19" Type="http://schemas.openxmlformats.org/officeDocument/2006/relationships/font" Target="fonts/font1.fntdata"/><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2" name="Shape 2"/>
        <p:cNvGrpSpPr/>
        <p:nvPr/>
      </p:nvGrpSpPr>
      <p:grpSpPr>
        <a:xfrm>
          <a:off x="0" y="0"/>
          <a:ext cx="0" cy="0"/>
          <a:chOff x="0" y="0"/>
          <a:chExt cx="0" cy="0"/>
        </a:xfrm>
      </p:grpSpPr>
      <p:sp>
        <p:nvSpPr>
          <p:cNvPr id="3" name="Google Shape;3;n"/>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30" name="Shape 30"/>
        <p:cNvGrpSpPr/>
        <p:nvPr/>
      </p:nvGrpSpPr>
      <p:grpSpPr>
        <a:xfrm>
          <a:off x="0" y="0"/>
          <a:ext cx="0" cy="0"/>
          <a:chOff x="0" y="0"/>
          <a:chExt cx="0" cy="0"/>
        </a:xfrm>
      </p:grpSpPr>
      <p:sp>
        <p:nvSpPr>
          <p:cNvPr id="31" name="Google Shape;31;p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 name="Google Shape;32;p1: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30" name="Shape 30"/>
        <p:cNvGrpSpPr/>
        <p:nvPr/>
      </p:nvGrpSpPr>
      <p:grpSpPr>
        <a:xfrm>
          <a:off x="0" y="0"/>
          <a:ext cx="0" cy="0"/>
          <a:chOff x="0" y="0"/>
          <a:chExt cx="0" cy="0"/>
        </a:xfrm>
      </p:grpSpPr>
      <p:sp>
        <p:nvSpPr>
          <p:cNvPr id="31" name="Google Shape;31;p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 name="Google Shape;32;p1: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83" name="Shape 83"/>
        <p:cNvGrpSpPr/>
        <p:nvPr/>
      </p:nvGrpSpPr>
      <p:grpSpPr>
        <a:xfrm>
          <a:off x="0" y="0"/>
          <a:ext cx="0" cy="0"/>
          <a:chOff x="0" y="0"/>
          <a:chExt cx="0" cy="0"/>
        </a:xfrm>
      </p:grpSpPr>
      <p:sp>
        <p:nvSpPr>
          <p:cNvPr id="84" name="Google Shape;84;p2: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85" name="Google Shape;85;p2: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131" name="Shape 131"/>
        <p:cNvGrpSpPr/>
        <p:nvPr/>
      </p:nvGrpSpPr>
      <p:grpSpPr>
        <a:xfrm>
          <a:off x="0" y="0"/>
          <a:ext cx="0" cy="0"/>
          <a:chOff x="0" y="0"/>
          <a:chExt cx="0" cy="0"/>
        </a:xfrm>
      </p:grpSpPr>
      <p:sp>
        <p:nvSpPr>
          <p:cNvPr id="132" name="Google Shape;132;p3: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133" name="Google Shape;133;p3: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207" name="Shape 207"/>
        <p:cNvGrpSpPr/>
        <p:nvPr/>
      </p:nvGrpSpPr>
      <p:grpSpPr>
        <a:xfrm>
          <a:off x="0" y="0"/>
          <a:ext cx="0" cy="0"/>
          <a:chOff x="0" y="0"/>
          <a:chExt cx="0" cy="0"/>
        </a:xfrm>
      </p:grpSpPr>
      <p:sp>
        <p:nvSpPr>
          <p:cNvPr id="208" name="Google Shape;208;p4: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09" name="Google Shape;209;p4: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259" name="Shape 259"/>
        <p:cNvGrpSpPr/>
        <p:nvPr/>
      </p:nvGrpSpPr>
      <p:grpSpPr>
        <a:xfrm>
          <a:off x="0" y="0"/>
          <a:ext cx="0" cy="0"/>
          <a:chOff x="0" y="0"/>
          <a:chExt cx="0" cy="0"/>
        </a:xfrm>
      </p:grpSpPr>
      <p:sp>
        <p:nvSpPr>
          <p:cNvPr id="260" name="Google Shape;260;p5: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261" name="Google Shape;261;p5: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305" name="Shape 305"/>
        <p:cNvGrpSpPr/>
        <p:nvPr/>
      </p:nvGrpSpPr>
      <p:grpSpPr>
        <a:xfrm>
          <a:off x="0" y="0"/>
          <a:ext cx="0" cy="0"/>
          <a:chOff x="0" y="0"/>
          <a:chExt cx="0" cy="0"/>
        </a:xfrm>
      </p:grpSpPr>
      <p:sp>
        <p:nvSpPr>
          <p:cNvPr id="306" name="Google Shape;306;p6: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07" name="Google Shape;307;p6: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324" name="Shape 324"/>
        <p:cNvGrpSpPr/>
        <p:nvPr/>
      </p:nvGrpSpPr>
      <p:grpSpPr>
        <a:xfrm>
          <a:off x="0" y="0"/>
          <a:ext cx="0" cy="0"/>
          <a:chOff x="0" y="0"/>
          <a:chExt cx="0" cy="0"/>
        </a:xfrm>
      </p:grpSpPr>
      <p:sp>
        <p:nvSpPr>
          <p:cNvPr id="325" name="Google Shape;325;p7: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26" name="Google Shape;326;p7: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376" name="Shape 376"/>
        <p:cNvGrpSpPr/>
        <p:nvPr/>
      </p:nvGrpSpPr>
      <p:grpSpPr>
        <a:xfrm>
          <a:off x="0" y="0"/>
          <a:ext cx="0" cy="0"/>
          <a:chOff x="0" y="0"/>
          <a:chExt cx="0" cy="0"/>
        </a:xfrm>
      </p:grpSpPr>
      <p:sp>
        <p:nvSpPr>
          <p:cNvPr id="377" name="Google Shape;377;p8: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378" name="Google Shape;378;p8: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PhAnim="0" showMasterSp="0">
  <p:cSld>
    <p:spTree>
      <p:nvGrpSpPr>
        <p:cNvPr id="443" name="Shape 443"/>
        <p:cNvGrpSpPr/>
        <p:nvPr/>
      </p:nvGrpSpPr>
      <p:grpSpPr>
        <a:xfrm>
          <a:off x="0" y="0"/>
          <a:ext cx="0" cy="0"/>
          <a:chOff x="0" y="0"/>
          <a:chExt cx="0" cy="0"/>
        </a:xfrm>
      </p:grpSpPr>
      <p:sp>
        <p:nvSpPr>
          <p:cNvPr id="444" name="Google Shape;444;p9: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445" name="Google Shape;445;p9: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PhAnim="0" showMasterSp="0">
  <p:cSld>
    <p:spTree>
      <p:nvGrpSpPr>
        <p:cNvPr id="491" name="Shape 491"/>
        <p:cNvGrpSpPr/>
        <p:nvPr/>
      </p:nvGrpSpPr>
      <p:grpSpPr>
        <a:xfrm>
          <a:off x="0" y="0"/>
          <a:ext cx="0" cy="0"/>
          <a:chOff x="0" y="0"/>
          <a:chExt cx="0" cy="0"/>
        </a:xfrm>
      </p:grpSpPr>
      <p:sp>
        <p:nvSpPr>
          <p:cNvPr id="492" name="Google Shape;492;p10: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493" name="Google Shape;493;p10: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PhAnim="0" showMasterSp="0">
  <p:cSld>
    <p:spTree>
      <p:nvGrpSpPr>
        <p:cNvPr id="538" name="Shape 538"/>
        <p:cNvGrpSpPr/>
        <p:nvPr/>
      </p:nvGrpSpPr>
      <p:grpSpPr>
        <a:xfrm>
          <a:off x="0" y="0"/>
          <a:ext cx="0" cy="0"/>
          <a:chOff x="0" y="0"/>
          <a:chExt cx="0" cy="0"/>
        </a:xfrm>
      </p:grpSpPr>
      <p:sp>
        <p:nvSpPr>
          <p:cNvPr id="539" name="Google Shape;539;p11:notes"/>
          <p:cNvSpPr txBox="1"/>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p>
        </p:txBody>
      </p:sp>
      <p:sp>
        <p:nvSpPr>
          <p:cNvPr id="540" name="Google Shape;540;p11:notes"/>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matchingName="Blank">
  <p:cSld name="BLANK">
    <p:spTree>
      <p:nvGrpSpPr>
        <p:cNvPr id="9"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matchingName="Title Slide">
  <p:cSld name="TITLE">
    <p:spTree>
      <p:nvGrpSpPr>
        <p:cNvPr id="10" name="Shape 10"/>
        <p:cNvGrpSpPr/>
        <p:nvPr/>
      </p:nvGrpSpPr>
      <p:grpSpPr>
        <a:xfrm>
          <a:off x="0" y="0"/>
          <a:ext cx="0" cy="0"/>
          <a:chOff x="0" y="0"/>
          <a:chExt cx="0" cy="0"/>
        </a:xfrm>
      </p:grpSpPr>
      <p:sp>
        <p:nvSpPr>
          <p:cNvPr id="11" name="Google Shape;11;p3"/>
          <p:cNvSpPr txBox="1"/>
          <p:nvPr>
            <p:ph type="ctrTitle"/>
          </p:nvPr>
        </p:nvSpPr>
        <p:spPr>
          <a:xfrm>
            <a:off x="4209800" y="1116550"/>
            <a:ext cx="9399300" cy="1470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lt1"/>
              </a:buClr>
              <a:buSzPts val="6000"/>
              <a:buFont typeface="Cuprum" panose="00000500000000000000"/>
              <a:buNone/>
              <a:defRPr sz="6000" b="1">
                <a:solidFill>
                  <a:schemeClr val="lt1"/>
                </a:solidFill>
                <a:latin typeface="Cuprum" panose="00000500000000000000"/>
                <a:ea typeface="Cuprum" panose="00000500000000000000"/>
                <a:cs typeface="Cuprum" panose="00000500000000000000"/>
                <a:sym typeface="Cuprum" panose="0000050000000000000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 name="Google Shape;12;p3"/>
          <p:cNvSpPr txBox="1"/>
          <p:nvPr>
            <p:ph type="subTitle" idx="1"/>
          </p:nvPr>
        </p:nvSpPr>
        <p:spPr>
          <a:xfrm>
            <a:off x="3448700" y="2652925"/>
            <a:ext cx="101604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chemeClr val="lt1"/>
              </a:buClr>
              <a:buSzPts val="3200"/>
              <a:buFont typeface="Ubuntu" panose="020B0504030602030204"/>
              <a:buNone/>
              <a:defRPr b="1">
                <a:solidFill>
                  <a:schemeClr val="lt1"/>
                </a:solidFill>
                <a:latin typeface="Ubuntu" panose="020B0504030602030204"/>
                <a:ea typeface="Ubuntu" panose="020B0504030602030204"/>
                <a:cs typeface="Ubuntu" panose="020B0504030602030204"/>
                <a:sym typeface="Ubuntu" panose="020B0504030602030204"/>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matchingName="Title and Content">
  <p:cSld name="OBJECT">
    <p:spTree>
      <p:nvGrpSpPr>
        <p:cNvPr id="13" name="Shape 13"/>
        <p:cNvGrpSpPr/>
        <p:nvPr/>
      </p:nvGrpSpPr>
      <p:grpSpPr>
        <a:xfrm>
          <a:off x="0" y="0"/>
          <a:ext cx="0" cy="0"/>
          <a:chOff x="0" y="0"/>
          <a:chExt cx="0" cy="0"/>
        </a:xfrm>
      </p:grpSpPr>
      <p:sp>
        <p:nvSpPr>
          <p:cNvPr id="14" name="Google Shape;14;p4"/>
          <p:cNvSpPr txBox="1"/>
          <p:nvPr>
            <p:ph type="title"/>
          </p:nvPr>
        </p:nvSpPr>
        <p:spPr>
          <a:xfrm>
            <a:off x="3085975" y="1264500"/>
            <a:ext cx="110748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6000"/>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 name="Google Shape;15;p4"/>
          <p:cNvSpPr txBox="1"/>
          <p:nvPr>
            <p:ph type="body" idx="1"/>
          </p:nvPr>
        </p:nvSpPr>
        <p:spPr>
          <a:xfrm>
            <a:off x="5402425" y="3109325"/>
            <a:ext cx="8229600" cy="45261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b="0"/>
            </a:lvl1pPr>
            <a:lvl2pPr marL="914400" lvl="1" indent="-342900" algn="l">
              <a:spcBef>
                <a:spcPts val="360"/>
              </a:spcBef>
              <a:spcAft>
                <a:spcPts val="0"/>
              </a:spcAft>
              <a:buClr>
                <a:schemeClr val="dk1"/>
              </a:buClr>
              <a:buSzPts val="1800"/>
              <a:buChar char="–"/>
              <a:defRPr b="0"/>
            </a:lvl2pPr>
            <a:lvl3pPr marL="1371600" lvl="2" indent="-342900" algn="l">
              <a:spcBef>
                <a:spcPts val="360"/>
              </a:spcBef>
              <a:spcAft>
                <a:spcPts val="0"/>
              </a:spcAft>
              <a:buClr>
                <a:schemeClr val="dk1"/>
              </a:buClr>
              <a:buSzPts val="1800"/>
              <a:buChar char="•"/>
              <a:defRPr b="0"/>
            </a:lvl3pPr>
            <a:lvl4pPr marL="1828800" lvl="3" indent="-342900" algn="l">
              <a:spcBef>
                <a:spcPts val="360"/>
              </a:spcBef>
              <a:spcAft>
                <a:spcPts val="0"/>
              </a:spcAft>
              <a:buClr>
                <a:schemeClr val="dk1"/>
              </a:buClr>
              <a:buSzPts val="1800"/>
              <a:buChar char="–"/>
              <a:defRPr b="0"/>
            </a:lvl4pPr>
            <a:lvl5pPr marL="2286000" lvl="4" indent="-342900" algn="l">
              <a:spcBef>
                <a:spcPts val="360"/>
              </a:spcBef>
              <a:spcAft>
                <a:spcPts val="0"/>
              </a:spcAft>
              <a:buClr>
                <a:schemeClr val="dk1"/>
              </a:buClr>
              <a:buSzPts val="1800"/>
              <a:buChar char="»"/>
              <a:defRPr b="0"/>
            </a:lvl5pPr>
            <a:lvl6pPr marL="2743200" lvl="5" indent="-342900" algn="l">
              <a:spcBef>
                <a:spcPts val="360"/>
              </a:spcBef>
              <a:spcAft>
                <a:spcPts val="0"/>
              </a:spcAft>
              <a:buClr>
                <a:schemeClr val="dk1"/>
              </a:buClr>
              <a:buSzPts val="1800"/>
              <a:buChar char="•"/>
              <a:defRPr b="0"/>
            </a:lvl6pPr>
            <a:lvl7pPr marL="3200400" lvl="6" indent="-342900" algn="l">
              <a:spcBef>
                <a:spcPts val="360"/>
              </a:spcBef>
              <a:spcAft>
                <a:spcPts val="0"/>
              </a:spcAft>
              <a:buClr>
                <a:schemeClr val="dk1"/>
              </a:buClr>
              <a:buSzPts val="1800"/>
              <a:buChar char="•"/>
              <a:defRPr b="0"/>
            </a:lvl7pPr>
            <a:lvl8pPr marL="3657600" lvl="7" indent="-342900" algn="l">
              <a:spcBef>
                <a:spcPts val="360"/>
              </a:spcBef>
              <a:spcAft>
                <a:spcPts val="0"/>
              </a:spcAft>
              <a:buClr>
                <a:schemeClr val="dk1"/>
              </a:buClr>
              <a:buSzPts val="1800"/>
              <a:buChar char="•"/>
              <a:defRPr b="0"/>
            </a:lvl8pPr>
            <a:lvl9pPr marL="4114800" lvl="8" indent="-342900" algn="l">
              <a:spcBef>
                <a:spcPts val="360"/>
              </a:spcBef>
              <a:spcAft>
                <a:spcPts val="0"/>
              </a:spcAft>
              <a:buClr>
                <a:schemeClr val="dk1"/>
              </a:buClr>
              <a:buSzPts val="1800"/>
              <a:buChar char="•"/>
              <a:defRPr b="0"/>
            </a:lvl9pPr>
          </a:lstStyle>
          <a:p/>
        </p:txBody>
      </p:sp>
      <p:sp>
        <p:nvSpPr>
          <p:cNvPr id="16" name="Google Shape;16;p4"/>
          <p:cNvSpPr txBox="1"/>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matchingName="Section Header">
  <p:cSld name="SECTION_HEADER">
    <p:spTree>
      <p:nvGrpSpPr>
        <p:cNvPr id="17" name="Shape 17"/>
        <p:cNvGrpSpPr/>
        <p:nvPr/>
      </p:nvGrpSpPr>
      <p:grpSpPr>
        <a:xfrm>
          <a:off x="0" y="0"/>
          <a:ext cx="0" cy="0"/>
          <a:chOff x="0" y="0"/>
          <a:chExt cx="0" cy="0"/>
        </a:xfrm>
      </p:grpSpPr>
      <p:sp>
        <p:nvSpPr>
          <p:cNvPr id="18" name="Google Shape;18;p5"/>
          <p:cNvSpPr txBox="1"/>
          <p:nvPr>
            <p:ph type="body" idx="1"/>
          </p:nvPr>
        </p:nvSpPr>
        <p:spPr>
          <a:xfrm>
            <a:off x="5038775" y="3572036"/>
            <a:ext cx="7772400" cy="2843100"/>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SzPts val="2000"/>
              <a:buNone/>
              <a:defRPr sz="2000"/>
            </a:lvl1pPr>
            <a:lvl2pPr marL="914400" lvl="1" indent="-228600" algn="l">
              <a:spcBef>
                <a:spcPts val="360"/>
              </a:spcBef>
              <a:spcAft>
                <a:spcPts val="0"/>
              </a:spcAft>
              <a:buSzPts val="2000"/>
              <a:buNone/>
              <a:defRPr sz="2000"/>
            </a:lvl2pPr>
            <a:lvl3pPr marL="1371600" lvl="2" indent="-228600" algn="l">
              <a:spcBef>
                <a:spcPts val="320"/>
              </a:spcBef>
              <a:spcAft>
                <a:spcPts val="0"/>
              </a:spcAft>
              <a:buSzPts val="2000"/>
              <a:buNone/>
              <a:defRPr sz="2000"/>
            </a:lvl3pPr>
            <a:lvl4pPr marL="1828800" lvl="3" indent="-228600" algn="l">
              <a:spcBef>
                <a:spcPts val="280"/>
              </a:spcBef>
              <a:spcAft>
                <a:spcPts val="0"/>
              </a:spcAft>
              <a:buSzPts val="2000"/>
              <a:buNone/>
              <a:defRPr/>
            </a:lvl4pPr>
            <a:lvl5pPr marL="2286000" lvl="4" indent="-228600" algn="l">
              <a:spcBef>
                <a:spcPts val="280"/>
              </a:spcBef>
              <a:spcAft>
                <a:spcPts val="0"/>
              </a:spcAft>
              <a:buSzPts val="2000"/>
              <a:buNone/>
              <a:defRPr/>
            </a:lvl5pPr>
            <a:lvl6pPr marL="2743200" lvl="5" indent="-228600" algn="l">
              <a:spcBef>
                <a:spcPts val="280"/>
              </a:spcBef>
              <a:spcAft>
                <a:spcPts val="0"/>
              </a:spcAft>
              <a:buSzPts val="2000"/>
              <a:buNone/>
              <a:defRPr/>
            </a:lvl6pPr>
            <a:lvl7pPr marL="3200400" lvl="6" indent="-228600" algn="l">
              <a:spcBef>
                <a:spcPts val="280"/>
              </a:spcBef>
              <a:spcAft>
                <a:spcPts val="0"/>
              </a:spcAft>
              <a:buSzPts val="2000"/>
              <a:buNone/>
              <a:defRPr/>
            </a:lvl7pPr>
            <a:lvl8pPr marL="3657600" lvl="7" indent="-228600" algn="l">
              <a:spcBef>
                <a:spcPts val="280"/>
              </a:spcBef>
              <a:spcAft>
                <a:spcPts val="0"/>
              </a:spcAft>
              <a:buSzPts val="2000"/>
              <a:buNone/>
              <a:defRPr/>
            </a:lvl8pPr>
            <a:lvl9pPr marL="4114800" lvl="8" indent="-228600" algn="l">
              <a:spcBef>
                <a:spcPts val="280"/>
              </a:spcBef>
              <a:spcAft>
                <a:spcPts val="0"/>
              </a:spcAft>
              <a:buSzPts val="2000"/>
              <a:buNone/>
              <a:defRPr/>
            </a:lvl9pPr>
          </a:lstStyle>
          <a:p/>
        </p:txBody>
      </p:sp>
      <p:sp>
        <p:nvSpPr>
          <p:cNvPr id="19" name="Google Shape;19;p5"/>
          <p:cNvSpPr txBox="1"/>
          <p:nvPr>
            <p:ph type="title"/>
          </p:nvPr>
        </p:nvSpPr>
        <p:spPr>
          <a:xfrm>
            <a:off x="3085975" y="1264500"/>
            <a:ext cx="110748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6000"/>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matchingName="Two Content">
  <p:cSld name="TWO_OBJECTS">
    <p:spTree>
      <p:nvGrpSpPr>
        <p:cNvPr id="20" name="Shape 20"/>
        <p:cNvGrpSpPr/>
        <p:nvPr/>
      </p:nvGrpSpPr>
      <p:grpSpPr>
        <a:xfrm>
          <a:off x="0" y="0"/>
          <a:ext cx="0" cy="0"/>
          <a:chOff x="0" y="0"/>
          <a:chExt cx="0" cy="0"/>
        </a:xfrm>
      </p:grpSpPr>
      <p:sp>
        <p:nvSpPr>
          <p:cNvPr id="21" name="Google Shape;21;p6"/>
          <p:cNvSpPr txBox="1"/>
          <p:nvPr>
            <p:ph type="body" idx="1"/>
          </p:nvPr>
        </p:nvSpPr>
        <p:spPr>
          <a:xfrm>
            <a:off x="4367950" y="3628575"/>
            <a:ext cx="4038600" cy="45261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p:txBody>
      </p:sp>
      <p:sp>
        <p:nvSpPr>
          <p:cNvPr id="22" name="Google Shape;22;p6"/>
          <p:cNvSpPr txBox="1"/>
          <p:nvPr>
            <p:ph type="body" idx="2"/>
          </p:nvPr>
        </p:nvSpPr>
        <p:spPr>
          <a:xfrm>
            <a:off x="8558950" y="3628575"/>
            <a:ext cx="4038600" cy="4526100"/>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p:txBody>
      </p:sp>
      <p:sp>
        <p:nvSpPr>
          <p:cNvPr id="23" name="Google Shape;23;p6"/>
          <p:cNvSpPr txBox="1"/>
          <p:nvPr>
            <p:ph type="title"/>
          </p:nvPr>
        </p:nvSpPr>
        <p:spPr>
          <a:xfrm>
            <a:off x="3085975" y="1264500"/>
            <a:ext cx="110748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6000"/>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Title Only">
  <p:cSld name="TITLE_ONLY">
    <p:spTree>
      <p:nvGrpSpPr>
        <p:cNvPr id="24" name="Shape 24"/>
        <p:cNvGrpSpPr/>
        <p:nvPr/>
      </p:nvGrpSpPr>
      <p:grpSpPr>
        <a:xfrm>
          <a:off x="0" y="0"/>
          <a:ext cx="0" cy="0"/>
          <a:chOff x="0" y="0"/>
          <a:chExt cx="0" cy="0"/>
        </a:xfrm>
      </p:grpSpPr>
      <p:sp>
        <p:nvSpPr>
          <p:cNvPr id="25" name="Google Shape;25;p7"/>
          <p:cNvSpPr txBox="1"/>
          <p:nvPr>
            <p:ph type="title"/>
          </p:nvPr>
        </p:nvSpPr>
        <p:spPr>
          <a:xfrm>
            <a:off x="3085975" y="1264500"/>
            <a:ext cx="11074800" cy="1143000"/>
          </a:xfrm>
          <a:prstGeom prst="rect">
            <a:avLst/>
          </a:prstGeom>
          <a:noFill/>
          <a:ln>
            <a:noFill/>
          </a:ln>
        </p:spPr>
        <p:txBody>
          <a:bodyPr spcFirstLastPara="1" wrap="square" lIns="91425" tIns="45700" rIns="91425" bIns="45700" anchor="ctr" anchorCtr="0">
            <a:normAutofit/>
          </a:bodyPr>
          <a:lstStyle>
            <a:lvl1pPr lvl="0" algn="ctr" rtl="0">
              <a:spcBef>
                <a:spcPts val="0"/>
              </a:spcBef>
              <a:spcAft>
                <a:spcPts val="0"/>
              </a:spcAft>
              <a:buClr>
                <a:schemeClr val="dk1"/>
              </a:buClr>
              <a:buSzPts val="6000"/>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matchingName="Picture with Caption">
  <p:cSld name="PICTURE_WITH_CAPTION_TEXT">
    <p:spTree>
      <p:nvGrpSpPr>
        <p:cNvPr id="26" name="Shape 26"/>
        <p:cNvGrpSpPr/>
        <p:nvPr/>
      </p:nvGrpSpPr>
      <p:grpSpPr>
        <a:xfrm>
          <a:off x="0" y="0"/>
          <a:ext cx="0" cy="0"/>
          <a:chOff x="0" y="0"/>
          <a:chExt cx="0" cy="0"/>
        </a:xfrm>
      </p:grpSpPr>
      <p:sp>
        <p:nvSpPr>
          <p:cNvPr id="27" name="Google Shape;27;p8"/>
          <p:cNvSpPr/>
          <p:nvPr>
            <p:ph type="pic" idx="2"/>
          </p:nvPr>
        </p:nvSpPr>
        <p:spPr>
          <a:xfrm>
            <a:off x="8905806" y="2057400"/>
            <a:ext cx="8125500" cy="6094200"/>
          </a:xfrm>
          <a:prstGeom prst="rect">
            <a:avLst/>
          </a:prstGeom>
          <a:noFill/>
          <a:ln>
            <a:noFill/>
          </a:ln>
        </p:spPr>
      </p:sp>
      <p:sp>
        <p:nvSpPr>
          <p:cNvPr id="28" name="Google Shape;28;p8"/>
          <p:cNvSpPr txBox="1"/>
          <p:nvPr>
            <p:ph type="title"/>
          </p:nvPr>
        </p:nvSpPr>
        <p:spPr>
          <a:xfrm>
            <a:off x="976450" y="2140775"/>
            <a:ext cx="6010200" cy="1143000"/>
          </a:xfrm>
          <a:prstGeom prst="rect">
            <a:avLst/>
          </a:prstGeom>
          <a:noFill/>
          <a:ln>
            <a:noFill/>
          </a:ln>
        </p:spPr>
        <p:txBody>
          <a:bodyPr spcFirstLastPara="1" wrap="square" lIns="91425" tIns="45700" rIns="91425" bIns="45700" anchor="ctr" anchorCtr="0">
            <a:normAutofit/>
          </a:bodyPr>
          <a:lstStyle>
            <a:lvl1pPr lvl="0" algn="l" rtl="0">
              <a:spcBef>
                <a:spcPts val="0"/>
              </a:spcBef>
              <a:spcAft>
                <a:spcPts val="0"/>
              </a:spcAft>
              <a:buClr>
                <a:schemeClr val="dk1"/>
              </a:buClr>
              <a:buSzPts val="6000"/>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9" name="Google Shape;29;p8"/>
          <p:cNvSpPr txBox="1"/>
          <p:nvPr>
            <p:ph type="body" idx="1"/>
          </p:nvPr>
        </p:nvSpPr>
        <p:spPr>
          <a:xfrm>
            <a:off x="1236100" y="4407475"/>
            <a:ext cx="4038600" cy="4526100"/>
          </a:xfrm>
          <a:prstGeom prst="rect">
            <a:avLst/>
          </a:prstGeom>
          <a:noFill/>
          <a:ln>
            <a:noFill/>
          </a:ln>
        </p:spPr>
        <p:txBody>
          <a:bodyPr spcFirstLastPara="1" wrap="square" lIns="91425" tIns="45700" rIns="91425" bIns="45700" anchor="t" anchorCtr="0">
            <a:normAutofit/>
          </a:bodyPr>
          <a:lstStyle>
            <a:lvl1pPr marL="457200" lvl="0" indent="-406400" algn="l" rtl="0">
              <a:spcBef>
                <a:spcPts val="560"/>
              </a:spcBef>
              <a:spcAft>
                <a:spcPts val="0"/>
              </a:spcAft>
              <a:buClr>
                <a:schemeClr val="dk1"/>
              </a:buClr>
              <a:buSzPts val="2800"/>
              <a:buChar char="•"/>
              <a:defRPr sz="2800"/>
            </a:lvl1pPr>
            <a:lvl2pPr marL="914400" lvl="1" indent="-381000" algn="l" rtl="0">
              <a:spcBef>
                <a:spcPts val="480"/>
              </a:spcBef>
              <a:spcAft>
                <a:spcPts val="0"/>
              </a:spcAft>
              <a:buClr>
                <a:schemeClr val="dk1"/>
              </a:buClr>
              <a:buSzPts val="2400"/>
              <a:buChar char="–"/>
              <a:defRPr sz="2400"/>
            </a:lvl2pPr>
            <a:lvl3pPr marL="1371600" lvl="2" indent="-355600" algn="l" rtl="0">
              <a:spcBef>
                <a:spcPts val="400"/>
              </a:spcBef>
              <a:spcAft>
                <a:spcPts val="0"/>
              </a:spcAft>
              <a:buClr>
                <a:schemeClr val="dk1"/>
              </a:buClr>
              <a:buSzPts val="2000"/>
              <a:buChar char="•"/>
              <a:defRPr sz="2000"/>
            </a:lvl3pPr>
            <a:lvl4pPr marL="1828800" lvl="3" indent="-342900" algn="l" rtl="0">
              <a:spcBef>
                <a:spcPts val="360"/>
              </a:spcBef>
              <a:spcAft>
                <a:spcPts val="0"/>
              </a:spcAft>
              <a:buClr>
                <a:schemeClr val="dk1"/>
              </a:buClr>
              <a:buSzPts val="1800"/>
              <a:buChar char="–"/>
              <a:defRPr sz="1800"/>
            </a:lvl4pPr>
            <a:lvl5pPr marL="2286000" lvl="4" indent="-342900" algn="l" rtl="0">
              <a:spcBef>
                <a:spcPts val="360"/>
              </a:spcBef>
              <a:spcAft>
                <a:spcPts val="0"/>
              </a:spcAft>
              <a:buClr>
                <a:schemeClr val="dk1"/>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1.pn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Google Shape;6;p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8"/>
            <a:stretch>
              <a:fillRect t="-75854" b="-75844"/>
            </a:stretch>
          </a:blipFill>
          <a:ln>
            <a:noFill/>
          </a:ln>
        </p:spPr>
      </p:sp>
      <p:sp>
        <p:nvSpPr>
          <p:cNvPr id="7" name="Google Shape;7;p1"/>
          <p:cNvSpPr txBox="1"/>
          <p:nvPr>
            <p:ph type="title"/>
          </p:nvPr>
        </p:nvSpPr>
        <p:spPr>
          <a:xfrm>
            <a:off x="4092075" y="1069763"/>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lt1"/>
              </a:buClr>
              <a:buSzPts val="7000"/>
              <a:buFont typeface="Cuprum" panose="00000500000000000000"/>
              <a:buNone/>
              <a:defRPr sz="7000" b="1" i="0" u="none" strike="noStrike" cap="none">
                <a:solidFill>
                  <a:schemeClr val="lt1"/>
                </a:solidFill>
                <a:latin typeface="Cuprum" panose="00000500000000000000"/>
                <a:ea typeface="Cuprum" panose="00000500000000000000"/>
                <a:cs typeface="Cuprum" panose="00000500000000000000"/>
                <a:sym typeface="Cuprum" panose="00000500000000000000"/>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1"/>
          <p:cNvSpPr txBox="1"/>
          <p:nvPr>
            <p:ph type="body" idx="1"/>
          </p:nvPr>
        </p:nvSpPr>
        <p:spPr>
          <a:xfrm>
            <a:off x="5694500" y="4034275"/>
            <a:ext cx="8229600" cy="4526100"/>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lt1"/>
              </a:buClr>
              <a:buSzPts val="3200"/>
              <a:buChar char="•"/>
              <a:defRPr sz="3200" i="0" u="none" strike="noStrike" cap="none">
                <a:solidFill>
                  <a:schemeClr val="lt1"/>
                </a:solidFill>
              </a:defRPr>
            </a:lvl1pPr>
            <a:lvl2pPr marL="914400" marR="0" lvl="1" indent="-406400" algn="l" rtl="0">
              <a:spcBef>
                <a:spcPts val="560"/>
              </a:spcBef>
              <a:spcAft>
                <a:spcPts val="0"/>
              </a:spcAft>
              <a:buClr>
                <a:schemeClr val="lt1"/>
              </a:buClr>
              <a:buSzPts val="2800"/>
              <a:buChar char="–"/>
              <a:defRPr sz="2800" i="0" u="none" strike="noStrike" cap="none">
                <a:solidFill>
                  <a:schemeClr val="lt1"/>
                </a:solidFill>
              </a:defRPr>
            </a:lvl2pPr>
            <a:lvl3pPr marL="1371600" marR="0" lvl="2" indent="-381000" algn="l" rtl="0">
              <a:spcBef>
                <a:spcPts val="480"/>
              </a:spcBef>
              <a:spcAft>
                <a:spcPts val="0"/>
              </a:spcAft>
              <a:buClr>
                <a:schemeClr val="lt1"/>
              </a:buClr>
              <a:buSzPts val="2400"/>
              <a:buChar char="•"/>
              <a:defRPr sz="2400" i="0" u="none" strike="noStrike" cap="none">
                <a:solidFill>
                  <a:schemeClr val="lt1"/>
                </a:solidFill>
              </a:defRPr>
            </a:lvl3pPr>
            <a:lvl4pPr marL="1828800" marR="0" lvl="3" indent="-355600" algn="l" rtl="0">
              <a:spcBef>
                <a:spcPts val="400"/>
              </a:spcBef>
              <a:spcAft>
                <a:spcPts val="0"/>
              </a:spcAft>
              <a:buClr>
                <a:schemeClr val="lt1"/>
              </a:buClr>
              <a:buSzPts val="2000"/>
              <a:buChar char="–"/>
              <a:defRPr sz="2000" i="0" u="none" strike="noStrike" cap="none">
                <a:solidFill>
                  <a:schemeClr val="lt1"/>
                </a:solidFill>
              </a:defRPr>
            </a:lvl4pPr>
            <a:lvl5pPr marL="2286000" marR="0" lvl="4" indent="-355600" algn="l" rtl="0">
              <a:spcBef>
                <a:spcPts val="400"/>
              </a:spcBef>
              <a:spcAft>
                <a:spcPts val="0"/>
              </a:spcAft>
              <a:buClr>
                <a:schemeClr val="lt1"/>
              </a:buClr>
              <a:buSzPts val="2000"/>
              <a:buChar char="»"/>
              <a:defRPr sz="2000" i="0" u="none" strike="noStrike" cap="none">
                <a:solidFill>
                  <a:schemeClr val="lt1"/>
                </a:solidFill>
              </a:defRPr>
            </a:lvl5pPr>
            <a:lvl6pPr marL="2743200" marR="0" lvl="5" indent="-355600" algn="l" rtl="0">
              <a:spcBef>
                <a:spcPts val="400"/>
              </a:spcBef>
              <a:spcAft>
                <a:spcPts val="0"/>
              </a:spcAft>
              <a:buClr>
                <a:schemeClr val="lt1"/>
              </a:buClr>
              <a:buSzPts val="2000"/>
              <a:buChar char="•"/>
              <a:defRPr sz="2000" i="0" u="none" strike="noStrike" cap="none">
                <a:solidFill>
                  <a:schemeClr val="lt1"/>
                </a:solidFill>
              </a:defRPr>
            </a:lvl6pPr>
            <a:lvl7pPr marL="3200400" marR="0" lvl="6" indent="-355600" algn="l" rtl="0">
              <a:spcBef>
                <a:spcPts val="400"/>
              </a:spcBef>
              <a:spcAft>
                <a:spcPts val="0"/>
              </a:spcAft>
              <a:buClr>
                <a:schemeClr val="lt1"/>
              </a:buClr>
              <a:buSzPts val="2000"/>
              <a:buChar char="•"/>
              <a:defRPr sz="2000" i="0" u="none" strike="noStrike" cap="none">
                <a:solidFill>
                  <a:schemeClr val="lt1"/>
                </a:solidFill>
              </a:defRPr>
            </a:lvl7pPr>
            <a:lvl8pPr marL="3657600" marR="0" lvl="7" indent="-355600" algn="l" rtl="0">
              <a:spcBef>
                <a:spcPts val="400"/>
              </a:spcBef>
              <a:spcAft>
                <a:spcPts val="0"/>
              </a:spcAft>
              <a:buClr>
                <a:schemeClr val="lt1"/>
              </a:buClr>
              <a:buSzPts val="2000"/>
              <a:buChar char="•"/>
              <a:defRPr sz="2000" i="0" u="none" strike="noStrike" cap="none">
                <a:solidFill>
                  <a:schemeClr val="lt1"/>
                </a:solidFill>
              </a:defRPr>
            </a:lvl8pPr>
            <a:lvl9pPr marL="4114800" marR="0" lvl="8" indent="-355600" algn="l" rtl="0">
              <a:spcBef>
                <a:spcPts val="400"/>
              </a:spcBef>
              <a:spcAft>
                <a:spcPts val="0"/>
              </a:spcAft>
              <a:buClr>
                <a:schemeClr val="lt1"/>
              </a:buClr>
              <a:buSzPts val="2000"/>
              <a:buChar char="•"/>
              <a:defRPr sz="2000" i="0" u="none" strike="noStrike" cap="none">
                <a:solidFill>
                  <a:schemeClr val="lt1"/>
                </a:solidFill>
              </a:defRPr>
            </a:lvl9pPr>
          </a:lstStyle>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5.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5.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4.xml"/><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5.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1.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5.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3" name="Shape 33"/>
        <p:cNvGrpSpPr/>
        <p:nvPr/>
      </p:nvGrpSpPr>
      <p:grpSpPr>
        <a:xfrm>
          <a:off x="0" y="0"/>
          <a:ext cx="0" cy="0"/>
          <a:chOff x="0" y="0"/>
          <a:chExt cx="0" cy="0"/>
        </a:xfrm>
      </p:grpSpPr>
      <p:pic>
        <p:nvPicPr>
          <p:cNvPr id="2" name="Picture 1" descr="D:/Downloads/ChatGPT Image Sep 20, 2026, 08_14_55 PM.pngChatGPT Image Sep 20, 2026, 08_14_55 PM"/>
          <p:cNvPicPr>
            <a:picLocks noChangeAspect="1"/>
          </p:cNvPicPr>
          <p:nvPr/>
        </p:nvPicPr>
        <p:blipFill>
          <a:blip r:embed="rId1"/>
          <a:srcRect b="3"/>
          <a:stretch>
            <a:fillRect/>
          </a:stretch>
        </p:blipFill>
        <p:spPr>
          <a:xfrm>
            <a:off x="-133350" y="-3175"/>
            <a:ext cx="18421985" cy="1036764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3" name="Shape 33"/>
        <p:cNvGrpSpPr/>
        <p:nvPr/>
      </p:nvGrpSpPr>
      <p:grpSpPr>
        <a:xfrm>
          <a:off x="0" y="0"/>
          <a:ext cx="0" cy="0"/>
          <a:chOff x="0" y="0"/>
          <a:chExt cx="0" cy="0"/>
        </a:xfrm>
      </p:grpSpPr>
      <p:pic>
        <p:nvPicPr>
          <p:cNvPr id="2" name="Picture 1" descr="D:/Downloads/ChatGPT Image Sep 20, 2026, 08_06_21 PM.pngChatGPT Image Sep 20, 2026, 08_06_21 PM"/>
          <p:cNvPicPr>
            <a:picLocks noChangeAspect="1"/>
          </p:cNvPicPr>
          <p:nvPr/>
        </p:nvPicPr>
        <p:blipFill>
          <a:blip r:embed="rId1"/>
          <a:srcRect b="62"/>
          <a:stretch>
            <a:fillRect/>
          </a:stretch>
        </p:blipFill>
        <p:spPr>
          <a:xfrm>
            <a:off x="-133350" y="-3175"/>
            <a:ext cx="18421985" cy="10367645"/>
          </a:xfrm>
          <a:prstGeom prst="rect">
            <a:avLst/>
          </a:prstGeom>
        </p:spPr>
      </p:pic>
      <p:sp>
        <p:nvSpPr>
          <p:cNvPr id="125" name="Google Shape;125;p10"/>
          <p:cNvSpPr txBox="1"/>
          <p:nvPr/>
        </p:nvSpPr>
        <p:spPr>
          <a:xfrm>
            <a:off x="281305" y="7043420"/>
            <a:ext cx="17680305" cy="3038475"/>
          </a:xfrm>
          <a:prstGeom prst="roundRect">
            <a:avLst/>
          </a:prstGeom>
          <a:gradFill>
            <a:gsLst>
              <a:gs pos="50000">
                <a:schemeClr val="accent3"/>
              </a:gs>
              <a:gs pos="0">
                <a:schemeClr val="accent3">
                  <a:lumMod val="25000"/>
                  <a:lumOff val="75000"/>
                </a:schemeClr>
              </a:gs>
              <a:gs pos="100000">
                <a:schemeClr val="accent3">
                  <a:lumMod val="85000"/>
                </a:schemeClr>
              </a:gs>
            </a:gsLst>
            <a:lin ang="5400000" scaled="1"/>
          </a:gradFill>
          <a:ln>
            <a:solidFill>
              <a:schemeClr val="bg1"/>
            </a:solidFill>
          </a:ln>
        </p:spPr>
        <p:txBody>
          <a:bodyPr spcFirstLastPara="1" wrap="square" lIns="0" tIns="0" rIns="0" bIns="0" anchor="t" anchorCtr="0">
            <a:noAutofit/>
          </a:bodyPr>
          <a:lstStyle/>
          <a:p>
            <a:pPr marL="0" marR="0" lvl="0" indent="0" algn="l" rtl="0">
              <a:lnSpc>
                <a:spcPct val="120000"/>
              </a:lnSpc>
              <a:spcBef>
                <a:spcPts val="0"/>
              </a:spcBef>
              <a:spcAft>
                <a:spcPts val="0"/>
              </a:spcAft>
              <a:buClr>
                <a:srgbClr val="FFFFFF"/>
              </a:buClr>
              <a:buSzTx/>
              <a:buFont typeface="Arial" panose="020B0604020202020204" pitchFamily="34" charset="0"/>
              <a:buNone/>
            </a:pPr>
            <a:r>
              <a:rPr lang="en-US" altLang="en-US" sz="3600" b="1">
                <a:solidFill>
                  <a:schemeClr val="bg1"/>
                </a:solidFill>
                <a:latin typeface="Cuprum" panose="00000500000000000000"/>
                <a:ea typeface="Cuprum" panose="00000500000000000000"/>
                <a:cs typeface="Cuprum" panose="00000500000000000000"/>
              </a:rPr>
              <a:t>Replenishment is the process of refilling the picking bin when stock falls below the predefined minimum quantity, then we move the material from Reserved storage are to the picking bin area, ensuring that the warehouse operation does not interrupt, and customer order can be picked efficiently.</a:t>
            </a:r>
            <a:endParaRPr lang="en-US" altLang="en-US" sz="3600" b="1">
              <a:solidFill>
                <a:schemeClr val="bg1"/>
              </a:solidFill>
              <a:latin typeface="Cuprum" panose="00000500000000000000"/>
              <a:ea typeface="Cuprum" panose="00000500000000000000"/>
              <a:cs typeface="Cuprum" panose="00000500000000000000"/>
            </a:endParaRPr>
          </a:p>
        </p:txBody>
      </p:sp>
    </p:spTree>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5"/>
                                        </p:tgtEl>
                                        <p:attrNameLst>
                                          <p:attrName>style.visibility</p:attrName>
                                        </p:attrNameLst>
                                      </p:cBhvr>
                                      <p:to>
                                        <p:strVal val="visible"/>
                                      </p:to>
                                    </p:set>
                                    <p:animEffect transition="in" filter="checkerboard(across)">
                                      <p:cBhvr>
                                        <p:cTn id="7"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 grpId="0" animBg="1"/>
      <p:bldP spid="125"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86" name="Shape 86"/>
        <p:cNvGrpSpPr/>
        <p:nvPr/>
      </p:nvGrpSpPr>
      <p:grpSpPr>
        <a:xfrm>
          <a:off x="0" y="0"/>
          <a:ext cx="0" cy="0"/>
          <a:chOff x="0" y="0"/>
          <a:chExt cx="0" cy="0"/>
        </a:xfrm>
      </p:grpSpPr>
      <p:sp>
        <p:nvSpPr>
          <p:cNvPr id="87" name="Google Shape;87;p10"/>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grpSp>
        <p:nvGrpSpPr>
          <p:cNvPr id="88" name="Google Shape;88;p10"/>
          <p:cNvGrpSpPr/>
          <p:nvPr/>
        </p:nvGrpSpPr>
        <p:grpSpPr>
          <a:xfrm>
            <a:off x="390010" y="383599"/>
            <a:ext cx="6818662" cy="7015545"/>
            <a:chOff x="0" y="0"/>
            <a:chExt cx="9091550" cy="9354060"/>
          </a:xfrm>
        </p:grpSpPr>
        <p:cxnSp>
          <p:nvCxnSpPr>
            <p:cNvPr id="89" name="Google Shape;89;p10"/>
            <p:cNvCxnSpPr/>
            <p:nvPr/>
          </p:nvCxnSpPr>
          <p:spPr>
            <a:xfrm>
              <a:off x="245555" y="450470"/>
              <a:ext cx="0" cy="8656320"/>
            </a:xfrm>
            <a:prstGeom prst="straightConnector1">
              <a:avLst/>
            </a:prstGeom>
            <a:noFill/>
            <a:ln w="50800" cap="flat" cmpd="sng">
              <a:solidFill>
                <a:srgbClr val="5271FF"/>
              </a:solidFill>
              <a:prstDash val="solid"/>
              <a:round/>
              <a:headEnd type="none" w="sm" len="sm"/>
              <a:tailEnd type="none" w="sm" len="sm"/>
            </a:ln>
          </p:spPr>
        </p:cxnSp>
        <p:grpSp>
          <p:nvGrpSpPr>
            <p:cNvPr id="90" name="Google Shape;90;p10"/>
            <p:cNvGrpSpPr/>
            <p:nvPr/>
          </p:nvGrpSpPr>
          <p:grpSpPr>
            <a:xfrm>
              <a:off x="0" y="8903590"/>
              <a:ext cx="450470" cy="450470"/>
              <a:chOff x="0" y="0"/>
              <a:chExt cx="812800" cy="812800"/>
            </a:xfrm>
          </p:grpSpPr>
          <p:sp>
            <p:nvSpPr>
              <p:cNvPr id="91" name="Google Shape;91;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2" name="Google Shape;92;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93" name="Google Shape;93;p10"/>
            <p:cNvCxnSpPr/>
            <p:nvPr/>
          </p:nvCxnSpPr>
          <p:spPr>
            <a:xfrm rot="10800000">
              <a:off x="209995" y="270537"/>
              <a:ext cx="8656320" cy="0"/>
            </a:xfrm>
            <a:prstGeom prst="straightConnector1">
              <a:avLst/>
            </a:prstGeom>
            <a:noFill/>
            <a:ln w="50800" cap="flat" cmpd="sng">
              <a:solidFill>
                <a:srgbClr val="5271FF"/>
              </a:solidFill>
              <a:prstDash val="solid"/>
              <a:round/>
              <a:headEnd type="none" w="sm" len="sm"/>
              <a:tailEnd type="none" w="sm" len="sm"/>
            </a:ln>
          </p:spPr>
        </p:cxnSp>
        <p:grpSp>
          <p:nvGrpSpPr>
            <p:cNvPr id="94" name="Google Shape;94;p10"/>
            <p:cNvGrpSpPr/>
            <p:nvPr/>
          </p:nvGrpSpPr>
          <p:grpSpPr>
            <a:xfrm>
              <a:off x="15240" y="7178325"/>
              <a:ext cx="450470" cy="450470"/>
              <a:chOff x="0" y="0"/>
              <a:chExt cx="812800" cy="812800"/>
            </a:xfrm>
          </p:grpSpPr>
          <p:sp>
            <p:nvSpPr>
              <p:cNvPr id="95" name="Google Shape;95;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6" name="Google Shape;96;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97" name="Google Shape;97;p10"/>
            <p:cNvGrpSpPr/>
            <p:nvPr/>
          </p:nvGrpSpPr>
          <p:grpSpPr>
            <a:xfrm>
              <a:off x="1941616" y="0"/>
              <a:ext cx="450470" cy="450470"/>
              <a:chOff x="0" y="0"/>
              <a:chExt cx="812800" cy="812800"/>
            </a:xfrm>
          </p:grpSpPr>
          <p:sp>
            <p:nvSpPr>
              <p:cNvPr id="98" name="Google Shape;98;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9" name="Google Shape;99;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00" name="Google Shape;100;p10"/>
            <p:cNvGrpSpPr/>
            <p:nvPr/>
          </p:nvGrpSpPr>
          <p:grpSpPr>
            <a:xfrm>
              <a:off x="8641080" y="70702"/>
              <a:ext cx="450470" cy="450470"/>
              <a:chOff x="0" y="0"/>
              <a:chExt cx="812800" cy="812800"/>
            </a:xfrm>
          </p:grpSpPr>
          <p:sp>
            <p:nvSpPr>
              <p:cNvPr id="101" name="Google Shape;101;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2" name="Google Shape;102;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03" name="Google Shape;103;p10"/>
            <p:cNvGrpSpPr/>
            <p:nvPr/>
          </p:nvGrpSpPr>
          <p:grpSpPr>
            <a:xfrm>
              <a:off x="45720" y="88912"/>
              <a:ext cx="450470" cy="450470"/>
              <a:chOff x="0" y="0"/>
              <a:chExt cx="812800" cy="812800"/>
            </a:xfrm>
          </p:grpSpPr>
          <p:sp>
            <p:nvSpPr>
              <p:cNvPr id="104" name="Google Shape;104;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05" name="Google Shape;105;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106" name="Google Shape;106;p10"/>
          <p:cNvGrpSpPr/>
          <p:nvPr/>
        </p:nvGrpSpPr>
        <p:grpSpPr>
          <a:xfrm rot="10800000">
            <a:off x="11105689" y="2926874"/>
            <a:ext cx="6818662" cy="7015545"/>
            <a:chOff x="0" y="0"/>
            <a:chExt cx="9091550" cy="9354060"/>
          </a:xfrm>
        </p:grpSpPr>
        <p:cxnSp>
          <p:nvCxnSpPr>
            <p:cNvPr id="107" name="Google Shape;107;p10"/>
            <p:cNvCxnSpPr/>
            <p:nvPr/>
          </p:nvCxnSpPr>
          <p:spPr>
            <a:xfrm>
              <a:off x="245555" y="450470"/>
              <a:ext cx="0" cy="8656320"/>
            </a:xfrm>
            <a:prstGeom prst="straightConnector1">
              <a:avLst/>
            </a:prstGeom>
            <a:noFill/>
            <a:ln w="50800" cap="flat" cmpd="sng">
              <a:solidFill>
                <a:srgbClr val="5271FF"/>
              </a:solidFill>
              <a:prstDash val="solid"/>
              <a:round/>
              <a:headEnd type="none" w="sm" len="sm"/>
              <a:tailEnd type="none" w="sm" len="sm"/>
            </a:ln>
          </p:spPr>
        </p:cxnSp>
        <p:grpSp>
          <p:nvGrpSpPr>
            <p:cNvPr id="108" name="Google Shape;108;p10"/>
            <p:cNvGrpSpPr/>
            <p:nvPr/>
          </p:nvGrpSpPr>
          <p:grpSpPr>
            <a:xfrm>
              <a:off x="0" y="8903590"/>
              <a:ext cx="450470" cy="450470"/>
              <a:chOff x="0" y="0"/>
              <a:chExt cx="812800" cy="812800"/>
            </a:xfrm>
          </p:grpSpPr>
          <p:sp>
            <p:nvSpPr>
              <p:cNvPr id="109" name="Google Shape;109;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0" name="Google Shape;110;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111" name="Google Shape;111;p10"/>
            <p:cNvCxnSpPr/>
            <p:nvPr/>
          </p:nvCxnSpPr>
          <p:spPr>
            <a:xfrm rot="10800000">
              <a:off x="209995" y="270537"/>
              <a:ext cx="8656320" cy="0"/>
            </a:xfrm>
            <a:prstGeom prst="straightConnector1">
              <a:avLst/>
            </a:prstGeom>
            <a:noFill/>
            <a:ln w="50800" cap="flat" cmpd="sng">
              <a:solidFill>
                <a:srgbClr val="5271FF"/>
              </a:solidFill>
              <a:prstDash val="solid"/>
              <a:round/>
              <a:headEnd type="none" w="sm" len="sm"/>
              <a:tailEnd type="none" w="sm" len="sm"/>
            </a:ln>
          </p:spPr>
        </p:cxnSp>
        <p:grpSp>
          <p:nvGrpSpPr>
            <p:cNvPr id="112" name="Google Shape;112;p10"/>
            <p:cNvGrpSpPr/>
            <p:nvPr/>
          </p:nvGrpSpPr>
          <p:grpSpPr>
            <a:xfrm>
              <a:off x="15240" y="7178325"/>
              <a:ext cx="450470" cy="450470"/>
              <a:chOff x="0" y="0"/>
              <a:chExt cx="812800" cy="812800"/>
            </a:xfrm>
          </p:grpSpPr>
          <p:sp>
            <p:nvSpPr>
              <p:cNvPr id="113" name="Google Shape;113;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4" name="Google Shape;114;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15" name="Google Shape;115;p10"/>
            <p:cNvGrpSpPr/>
            <p:nvPr/>
          </p:nvGrpSpPr>
          <p:grpSpPr>
            <a:xfrm>
              <a:off x="1941616" y="0"/>
              <a:ext cx="450470" cy="450470"/>
              <a:chOff x="0" y="0"/>
              <a:chExt cx="812800" cy="812800"/>
            </a:xfrm>
          </p:grpSpPr>
          <p:sp>
            <p:nvSpPr>
              <p:cNvPr id="116" name="Google Shape;116;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17" name="Google Shape;117;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18" name="Google Shape;118;p10"/>
            <p:cNvGrpSpPr/>
            <p:nvPr/>
          </p:nvGrpSpPr>
          <p:grpSpPr>
            <a:xfrm>
              <a:off x="8641080" y="70702"/>
              <a:ext cx="450470" cy="450470"/>
              <a:chOff x="0" y="0"/>
              <a:chExt cx="812800" cy="812800"/>
            </a:xfrm>
          </p:grpSpPr>
          <p:sp>
            <p:nvSpPr>
              <p:cNvPr id="119" name="Google Shape;119;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0" name="Google Shape;120;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21" name="Google Shape;121;p10"/>
            <p:cNvGrpSpPr/>
            <p:nvPr/>
          </p:nvGrpSpPr>
          <p:grpSpPr>
            <a:xfrm>
              <a:off x="45720" y="88912"/>
              <a:ext cx="450470" cy="450470"/>
              <a:chOff x="0" y="0"/>
              <a:chExt cx="812800" cy="812800"/>
            </a:xfrm>
          </p:grpSpPr>
          <p:sp>
            <p:nvSpPr>
              <p:cNvPr id="122" name="Google Shape;122;p10"/>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3" name="Google Shape;123;p10"/>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sp>
        <p:nvSpPr>
          <p:cNvPr id="124" name="Google Shape;124;p10"/>
          <p:cNvSpPr txBox="1"/>
          <p:nvPr/>
        </p:nvSpPr>
        <p:spPr>
          <a:xfrm>
            <a:off x="1421130" y="1019175"/>
            <a:ext cx="5283835" cy="584200"/>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Configuration Before Execution</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
        <p:nvSpPr>
          <p:cNvPr id="125" name="Google Shape;125;p10"/>
          <p:cNvSpPr txBox="1"/>
          <p:nvPr/>
        </p:nvSpPr>
        <p:spPr>
          <a:xfrm>
            <a:off x="1421130" y="3520440"/>
            <a:ext cx="6195060" cy="5039360"/>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In this step, we assign the required movement type to our warehouse.</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SzTx/>
              <a:buFont typeface="Arial" panose="020B0604020202020204" pitchFamily="34" charset="0"/>
              <a:buChar char="•"/>
            </a:pP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Here, we assign </a:t>
            </a:r>
            <a:r>
              <a:rPr lang="en-US" altLang="en-US" sz="2400" b="1" u="sng">
                <a:solidFill>
                  <a:schemeClr val="bg1"/>
                </a:solidFill>
                <a:latin typeface="Cuprum" panose="00000500000000000000"/>
                <a:ea typeface="Cuprum" panose="00000500000000000000"/>
                <a:cs typeface="Cuprum" panose="00000500000000000000"/>
              </a:rPr>
              <a:t>Movement Type 320 – Auto Fixed Bin Replenishment </a:t>
            </a:r>
            <a:r>
              <a:rPr lang="en-US" altLang="en-US" sz="2400" b="1">
                <a:solidFill>
                  <a:schemeClr val="bg1"/>
                </a:solidFill>
                <a:latin typeface="Cuprum" panose="00000500000000000000"/>
                <a:ea typeface="Cuprum" panose="00000500000000000000"/>
                <a:cs typeface="Cuprum" panose="00000500000000000000"/>
              </a:rPr>
              <a:t>to our warehouse. </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SzTx/>
              <a:buFont typeface="Arial" panose="020B0604020202020204" pitchFamily="34" charset="0"/>
              <a:buChar char="•"/>
            </a:pP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This configuration tells SAP which movement type should be used when the system performs the automatic fixed-bin replenishment process.</a:t>
            </a:r>
            <a:endParaRPr lang="en-US" altLang="en-US" sz="2400" b="1">
              <a:solidFill>
                <a:schemeClr val="bg1"/>
              </a:solidFill>
              <a:latin typeface="Cuprum" panose="00000500000000000000"/>
              <a:ea typeface="Cuprum" panose="00000500000000000000"/>
              <a:cs typeface="Cuprum" panose="00000500000000000000"/>
            </a:endParaRPr>
          </a:p>
        </p:txBody>
      </p:sp>
      <p:sp>
        <p:nvSpPr>
          <p:cNvPr id="3" name="Google Shape;124;p10"/>
          <p:cNvSpPr txBox="1"/>
          <p:nvPr/>
        </p:nvSpPr>
        <p:spPr>
          <a:xfrm>
            <a:off x="1421130" y="1901190"/>
            <a:ext cx="12101830" cy="88582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SPRO → Logistics Execution → Warehouse Management → Activities → Transfer → Define Stock Transfer and Replenishment Control</a:t>
            </a:r>
            <a:endPar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pic>
        <p:nvPicPr>
          <p:cNvPr id="2" name="Picture 1"/>
          <p:cNvPicPr>
            <a:picLocks noChangeAspect="1"/>
          </p:cNvPicPr>
          <p:nvPr/>
        </p:nvPicPr>
        <p:blipFill>
          <a:blip r:embed="rId2"/>
          <a:stretch>
            <a:fillRect/>
          </a:stretch>
        </p:blipFill>
        <p:spPr>
          <a:xfrm>
            <a:off x="8806180" y="3491865"/>
            <a:ext cx="8198485" cy="5067935"/>
          </a:xfrm>
          <a:prstGeom prst="roundRect">
            <a:avLst/>
          </a:prstGeom>
          <a:noFill/>
          <a:ln w="53975">
            <a:solidFill>
              <a:schemeClr val="bg2">
                <a:lumMod val="60000"/>
                <a:lumOff val="40000"/>
              </a:schemeClr>
            </a:solidFill>
          </a:ln>
        </p:spPr>
      </p:pic>
      <p:pic>
        <p:nvPicPr>
          <p:cNvPr id="20" name="Picture 3" descr="WMForgeLogo"/>
          <p:cNvPicPr>
            <a:picLocks noChangeAspect="1"/>
          </p:cNvPicPr>
          <p:nvPr/>
        </p:nvPicPr>
        <p:blipFill>
          <a:blip r:embed="rId3"/>
          <a:stretch>
            <a:fillRect/>
          </a:stretch>
        </p:blipFill>
        <p:spPr>
          <a:xfrm>
            <a:off x="15845790" y="337185"/>
            <a:ext cx="2078355" cy="2078355"/>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5"/>
                                        </p:tgtEl>
                                        <p:attrNameLst>
                                          <p:attrName>style.visibility</p:attrName>
                                        </p:attrNameLst>
                                      </p:cBhvr>
                                      <p:to>
                                        <p:strVal val="visible"/>
                                      </p:to>
                                    </p:set>
                                    <p:animEffect transition="in" filter="blinds(horizontal)">
                                      <p:cBhvr>
                                        <p:cTn id="12" dur="500"/>
                                        <p:tgtEl>
                                          <p:spTgt spid="12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125" grpId="0" animBg="1"/>
      <p:bldP spid="125"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34" name="Shape 134"/>
        <p:cNvGrpSpPr/>
        <p:nvPr/>
      </p:nvGrpSpPr>
      <p:grpSpPr>
        <a:xfrm>
          <a:off x="0" y="0"/>
          <a:ext cx="0" cy="0"/>
          <a:chOff x="0" y="0"/>
          <a:chExt cx="0" cy="0"/>
        </a:xfrm>
      </p:grpSpPr>
      <p:sp>
        <p:nvSpPr>
          <p:cNvPr id="135" name="Google Shape;135;p11"/>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grpSp>
        <p:nvGrpSpPr>
          <p:cNvPr id="136" name="Google Shape;136;p11"/>
          <p:cNvGrpSpPr/>
          <p:nvPr/>
        </p:nvGrpSpPr>
        <p:grpSpPr>
          <a:xfrm rot="5400000">
            <a:off x="344529" y="308693"/>
            <a:ext cx="4589288" cy="4560400"/>
            <a:chOff x="0" y="0"/>
            <a:chExt cx="6119051" cy="6080533"/>
          </a:xfrm>
        </p:grpSpPr>
        <p:cxnSp>
          <p:nvCxnSpPr>
            <p:cNvPr id="137" name="Google Shape;137;p11"/>
            <p:cNvCxnSpPr/>
            <p:nvPr/>
          </p:nvCxnSpPr>
          <p:spPr>
            <a:xfrm>
              <a:off x="450470" y="5880698"/>
              <a:ext cx="5443346" cy="0"/>
            </a:xfrm>
            <a:prstGeom prst="straightConnector1">
              <a:avLst/>
            </a:prstGeom>
            <a:noFill/>
            <a:ln w="50800" cap="flat" cmpd="sng">
              <a:solidFill>
                <a:srgbClr val="FFFFFF"/>
              </a:solidFill>
              <a:prstDash val="solid"/>
              <a:round/>
              <a:headEnd type="none" w="sm" len="sm"/>
              <a:tailEnd type="none" w="sm" len="sm"/>
            </a:ln>
          </p:spPr>
        </p:cxnSp>
        <p:cxnSp>
          <p:nvCxnSpPr>
            <p:cNvPr id="138" name="Google Shape;138;p11"/>
            <p:cNvCxnSpPr/>
            <p:nvPr/>
          </p:nvCxnSpPr>
          <p:spPr>
            <a:xfrm>
              <a:off x="225235" y="225235"/>
              <a:ext cx="45302" cy="5691023"/>
            </a:xfrm>
            <a:prstGeom prst="straightConnector1">
              <a:avLst/>
            </a:prstGeom>
            <a:noFill/>
            <a:ln w="50800" cap="flat" cmpd="sng">
              <a:solidFill>
                <a:srgbClr val="FFFFFF"/>
              </a:solidFill>
              <a:prstDash val="solid"/>
              <a:round/>
              <a:headEnd type="none" w="sm" len="sm"/>
              <a:tailEnd type="none" w="sm" len="sm"/>
            </a:ln>
          </p:spPr>
        </p:cxnSp>
        <p:grpSp>
          <p:nvGrpSpPr>
            <p:cNvPr id="139" name="Google Shape;139;p11"/>
            <p:cNvGrpSpPr/>
            <p:nvPr/>
          </p:nvGrpSpPr>
          <p:grpSpPr>
            <a:xfrm rot="-5400000">
              <a:off x="5668581" y="5630063"/>
              <a:ext cx="450470" cy="450470"/>
              <a:chOff x="0" y="0"/>
              <a:chExt cx="812800" cy="812800"/>
            </a:xfrm>
          </p:grpSpPr>
          <p:sp>
            <p:nvSpPr>
              <p:cNvPr id="140" name="Google Shape;140;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1" name="Google Shape;141;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42" name="Google Shape;142;p11"/>
            <p:cNvGrpSpPr/>
            <p:nvPr/>
          </p:nvGrpSpPr>
          <p:grpSpPr>
            <a:xfrm rot="-5400000">
              <a:off x="0" y="3734167"/>
              <a:ext cx="450470" cy="450470"/>
              <a:chOff x="0" y="0"/>
              <a:chExt cx="812800" cy="812800"/>
            </a:xfrm>
          </p:grpSpPr>
          <p:sp>
            <p:nvSpPr>
              <p:cNvPr id="143" name="Google Shape;143;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4" name="Google Shape;144;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45" name="Google Shape;145;p11"/>
            <p:cNvGrpSpPr/>
            <p:nvPr/>
          </p:nvGrpSpPr>
          <p:grpSpPr>
            <a:xfrm rot="-5400000">
              <a:off x="0" y="0"/>
              <a:ext cx="450470" cy="450470"/>
              <a:chOff x="0" y="0"/>
              <a:chExt cx="812800" cy="812800"/>
            </a:xfrm>
          </p:grpSpPr>
          <p:sp>
            <p:nvSpPr>
              <p:cNvPr id="146" name="Google Shape;14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47" name="Google Shape;147;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48" name="Google Shape;148;p11"/>
            <p:cNvGrpSpPr/>
            <p:nvPr/>
          </p:nvGrpSpPr>
          <p:grpSpPr>
            <a:xfrm rot="-5400000">
              <a:off x="88912" y="5630063"/>
              <a:ext cx="450470" cy="450470"/>
              <a:chOff x="0" y="0"/>
              <a:chExt cx="812800" cy="812800"/>
            </a:xfrm>
          </p:grpSpPr>
          <p:sp>
            <p:nvSpPr>
              <p:cNvPr id="149" name="Google Shape;14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50" name="Google Shape;150;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162" name="Google Shape;162;p11"/>
          <p:cNvGrpSpPr/>
          <p:nvPr/>
        </p:nvGrpSpPr>
        <p:grpSpPr>
          <a:xfrm>
            <a:off x="520266" y="9365405"/>
            <a:ext cx="5247198" cy="359853"/>
            <a:chOff x="0" y="0"/>
            <a:chExt cx="6996264" cy="479804"/>
          </a:xfrm>
        </p:grpSpPr>
        <p:cxnSp>
          <p:nvCxnSpPr>
            <p:cNvPr id="163" name="Google Shape;163;p11"/>
            <p:cNvCxnSpPr/>
            <p:nvPr/>
          </p:nvCxnSpPr>
          <p:spPr>
            <a:xfrm rot="10800000">
              <a:off x="210609" y="214514"/>
              <a:ext cx="6655451" cy="0"/>
            </a:xfrm>
            <a:prstGeom prst="straightConnector1">
              <a:avLst/>
            </a:prstGeom>
            <a:noFill/>
            <a:ln w="50800" cap="flat" cmpd="sng">
              <a:solidFill>
                <a:srgbClr val="FFFFFF"/>
              </a:solidFill>
              <a:prstDash val="solid"/>
              <a:round/>
              <a:headEnd type="none" w="sm" len="sm"/>
              <a:tailEnd type="none" w="sm" len="sm"/>
            </a:ln>
          </p:spPr>
        </p:cxnSp>
        <p:grpSp>
          <p:nvGrpSpPr>
            <p:cNvPr id="164" name="Google Shape;164;p11"/>
            <p:cNvGrpSpPr/>
            <p:nvPr/>
          </p:nvGrpSpPr>
          <p:grpSpPr>
            <a:xfrm rot="5400000">
              <a:off x="6528177" y="11717"/>
              <a:ext cx="468087" cy="468087"/>
              <a:chOff x="0" y="0"/>
              <a:chExt cx="812800" cy="812800"/>
            </a:xfrm>
          </p:grpSpPr>
          <p:sp>
            <p:nvSpPr>
              <p:cNvPr id="165" name="Google Shape;16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6" name="Google Shape;166;p11"/>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67" name="Google Shape;167;p11"/>
            <p:cNvGrpSpPr/>
            <p:nvPr/>
          </p:nvGrpSpPr>
          <p:grpSpPr>
            <a:xfrm rot="5400000">
              <a:off x="0" y="0"/>
              <a:ext cx="444652" cy="444652"/>
              <a:chOff x="0" y="0"/>
              <a:chExt cx="812800" cy="812800"/>
            </a:xfrm>
          </p:grpSpPr>
          <p:sp>
            <p:nvSpPr>
              <p:cNvPr id="168" name="Google Shape;168;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69" name="Google Shape;169;p11"/>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70" name="Google Shape;170;p11"/>
            <p:cNvGrpSpPr/>
            <p:nvPr/>
          </p:nvGrpSpPr>
          <p:grpSpPr>
            <a:xfrm rot="10800000">
              <a:off x="6528177" y="11717"/>
              <a:ext cx="444652" cy="444652"/>
              <a:chOff x="0" y="0"/>
              <a:chExt cx="812800" cy="812800"/>
            </a:xfrm>
          </p:grpSpPr>
          <p:sp>
            <p:nvSpPr>
              <p:cNvPr id="171" name="Google Shape;171;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2" name="Google Shape;172;p11"/>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173" name="Google Shape;173;p11"/>
          <p:cNvGrpSpPr/>
          <p:nvPr/>
        </p:nvGrpSpPr>
        <p:grpSpPr>
          <a:xfrm>
            <a:off x="12150578" y="9365405"/>
            <a:ext cx="5247197" cy="359853"/>
            <a:chOff x="0" y="0"/>
            <a:chExt cx="6996263" cy="479804"/>
          </a:xfrm>
        </p:grpSpPr>
        <p:cxnSp>
          <p:nvCxnSpPr>
            <p:cNvPr id="174" name="Google Shape;174;p11"/>
            <p:cNvCxnSpPr/>
            <p:nvPr/>
          </p:nvCxnSpPr>
          <p:spPr>
            <a:xfrm>
              <a:off x="130204" y="265290"/>
              <a:ext cx="6655451" cy="0"/>
            </a:xfrm>
            <a:prstGeom prst="straightConnector1">
              <a:avLst/>
            </a:prstGeom>
            <a:noFill/>
            <a:ln w="50800" cap="flat" cmpd="sng">
              <a:solidFill>
                <a:srgbClr val="FFFFFF"/>
              </a:solidFill>
              <a:prstDash val="solid"/>
              <a:round/>
              <a:headEnd type="none" w="sm" len="sm"/>
              <a:tailEnd type="none" w="sm" len="sm"/>
            </a:ln>
          </p:spPr>
        </p:cxnSp>
        <p:grpSp>
          <p:nvGrpSpPr>
            <p:cNvPr id="175" name="Google Shape;175;p11"/>
            <p:cNvGrpSpPr/>
            <p:nvPr/>
          </p:nvGrpSpPr>
          <p:grpSpPr>
            <a:xfrm rot="-5400000">
              <a:off x="0" y="0"/>
              <a:ext cx="468087" cy="468087"/>
              <a:chOff x="0" y="0"/>
              <a:chExt cx="812800" cy="812800"/>
            </a:xfrm>
          </p:grpSpPr>
          <p:sp>
            <p:nvSpPr>
              <p:cNvPr id="176" name="Google Shape;17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77" name="Google Shape;177;p11"/>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78" name="Google Shape;178;p11"/>
            <p:cNvGrpSpPr/>
            <p:nvPr/>
          </p:nvGrpSpPr>
          <p:grpSpPr>
            <a:xfrm rot="-5400000">
              <a:off x="6551611" y="35152"/>
              <a:ext cx="444652" cy="444652"/>
              <a:chOff x="0" y="0"/>
              <a:chExt cx="812800" cy="812800"/>
            </a:xfrm>
          </p:grpSpPr>
          <p:sp>
            <p:nvSpPr>
              <p:cNvPr id="179" name="Google Shape;17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0" name="Google Shape;180;p11"/>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81" name="Google Shape;181;p11"/>
            <p:cNvGrpSpPr/>
            <p:nvPr/>
          </p:nvGrpSpPr>
          <p:grpSpPr>
            <a:xfrm>
              <a:off x="23435" y="23435"/>
              <a:ext cx="444652" cy="444652"/>
              <a:chOff x="0" y="0"/>
              <a:chExt cx="812800" cy="812800"/>
            </a:xfrm>
          </p:grpSpPr>
          <p:sp>
            <p:nvSpPr>
              <p:cNvPr id="182" name="Google Shape;18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83" name="Google Shape;183;p11"/>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192" name="Google Shape;192;p11"/>
          <p:cNvGrpSpPr/>
          <p:nvPr/>
        </p:nvGrpSpPr>
        <p:grpSpPr>
          <a:xfrm rot="10800000">
            <a:off x="13485846" y="308692"/>
            <a:ext cx="4589288" cy="4560400"/>
            <a:chOff x="0" y="0"/>
            <a:chExt cx="6119051" cy="6080533"/>
          </a:xfrm>
        </p:grpSpPr>
        <p:cxnSp>
          <p:nvCxnSpPr>
            <p:cNvPr id="193" name="Google Shape;193;p11"/>
            <p:cNvCxnSpPr/>
            <p:nvPr/>
          </p:nvCxnSpPr>
          <p:spPr>
            <a:xfrm>
              <a:off x="450470" y="5880698"/>
              <a:ext cx="5443346" cy="0"/>
            </a:xfrm>
            <a:prstGeom prst="straightConnector1">
              <a:avLst/>
            </a:prstGeom>
            <a:noFill/>
            <a:ln w="50800" cap="flat" cmpd="sng">
              <a:solidFill>
                <a:srgbClr val="FFFFFF"/>
              </a:solidFill>
              <a:prstDash val="solid"/>
              <a:round/>
              <a:headEnd type="none" w="sm" len="sm"/>
              <a:tailEnd type="none" w="sm" len="sm"/>
            </a:ln>
          </p:spPr>
        </p:cxnSp>
        <p:cxnSp>
          <p:nvCxnSpPr>
            <p:cNvPr id="194" name="Google Shape;194;p11"/>
            <p:cNvCxnSpPr/>
            <p:nvPr/>
          </p:nvCxnSpPr>
          <p:spPr>
            <a:xfrm>
              <a:off x="225235" y="225235"/>
              <a:ext cx="45302" cy="5691023"/>
            </a:xfrm>
            <a:prstGeom prst="straightConnector1">
              <a:avLst/>
            </a:prstGeom>
            <a:noFill/>
            <a:ln w="50800" cap="flat" cmpd="sng">
              <a:solidFill>
                <a:srgbClr val="FFFFFF"/>
              </a:solidFill>
              <a:prstDash val="solid"/>
              <a:round/>
              <a:headEnd type="none" w="sm" len="sm"/>
              <a:tailEnd type="none" w="sm" len="sm"/>
            </a:ln>
          </p:spPr>
        </p:cxnSp>
        <p:grpSp>
          <p:nvGrpSpPr>
            <p:cNvPr id="195" name="Google Shape;195;p11"/>
            <p:cNvGrpSpPr/>
            <p:nvPr/>
          </p:nvGrpSpPr>
          <p:grpSpPr>
            <a:xfrm rot="-5400000">
              <a:off x="5668581" y="5630063"/>
              <a:ext cx="450470" cy="450470"/>
              <a:chOff x="0" y="0"/>
              <a:chExt cx="812800" cy="812800"/>
            </a:xfrm>
          </p:grpSpPr>
          <p:sp>
            <p:nvSpPr>
              <p:cNvPr id="196" name="Google Shape;196;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97" name="Google Shape;197;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98" name="Google Shape;198;p11"/>
            <p:cNvGrpSpPr/>
            <p:nvPr/>
          </p:nvGrpSpPr>
          <p:grpSpPr>
            <a:xfrm rot="-5400000">
              <a:off x="0" y="3734167"/>
              <a:ext cx="450470" cy="450470"/>
              <a:chOff x="0" y="0"/>
              <a:chExt cx="812800" cy="812800"/>
            </a:xfrm>
          </p:grpSpPr>
          <p:sp>
            <p:nvSpPr>
              <p:cNvPr id="199" name="Google Shape;199;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0" name="Google Shape;200;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01" name="Google Shape;201;p11"/>
            <p:cNvGrpSpPr/>
            <p:nvPr/>
          </p:nvGrpSpPr>
          <p:grpSpPr>
            <a:xfrm rot="-5400000">
              <a:off x="0" y="0"/>
              <a:ext cx="450470" cy="450470"/>
              <a:chOff x="0" y="0"/>
              <a:chExt cx="812800" cy="812800"/>
            </a:xfrm>
          </p:grpSpPr>
          <p:sp>
            <p:nvSpPr>
              <p:cNvPr id="202" name="Google Shape;202;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3" name="Google Shape;203;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04" name="Google Shape;204;p11"/>
            <p:cNvGrpSpPr/>
            <p:nvPr/>
          </p:nvGrpSpPr>
          <p:grpSpPr>
            <a:xfrm rot="-5400000">
              <a:off x="88912" y="5630063"/>
              <a:ext cx="450470" cy="450470"/>
              <a:chOff x="0" y="0"/>
              <a:chExt cx="812800" cy="812800"/>
            </a:xfrm>
          </p:grpSpPr>
          <p:sp>
            <p:nvSpPr>
              <p:cNvPr id="205" name="Google Shape;205;p11"/>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06" name="Google Shape;206;p11"/>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sp>
        <p:nvSpPr>
          <p:cNvPr id="124" name="Google Shape;124;p10"/>
          <p:cNvSpPr txBox="1"/>
          <p:nvPr/>
        </p:nvSpPr>
        <p:spPr>
          <a:xfrm>
            <a:off x="1421130" y="1019175"/>
            <a:ext cx="5283835" cy="584200"/>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Configuration Before Execution</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
        <p:nvSpPr>
          <p:cNvPr id="125" name="Google Shape;125;p10"/>
          <p:cNvSpPr txBox="1"/>
          <p:nvPr/>
        </p:nvSpPr>
        <p:spPr>
          <a:xfrm>
            <a:off x="1421130" y="3532505"/>
            <a:ext cx="6195060" cy="509587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After maintaining the replenishment movement type for our warehouse, the next configuration step is to define the Replenishment Control for the Storage Type.</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So, basically, this </a:t>
            </a:r>
            <a:r>
              <a:rPr lang="en-IN" altLang="en-US" sz="2400" b="1">
                <a:solidFill>
                  <a:schemeClr val="bg1"/>
                </a:solidFill>
                <a:latin typeface="Cuprum" panose="00000500000000000000"/>
                <a:ea typeface="Cuprum" panose="00000500000000000000"/>
                <a:cs typeface="Cuprum" panose="00000500000000000000"/>
              </a:rPr>
              <a:t>Configuration</a:t>
            </a:r>
            <a:r>
              <a:rPr lang="en-US" altLang="en-US" sz="2400" b="1">
                <a:solidFill>
                  <a:schemeClr val="bg1"/>
                </a:solidFill>
                <a:latin typeface="Cuprum" panose="00000500000000000000"/>
                <a:ea typeface="Cuprum" panose="00000500000000000000"/>
                <a:cs typeface="Cuprum" panose="00000500000000000000"/>
              </a:rPr>
              <a:t> connects the storage type with the replenishment movement type, so SAP knows which WM movement to use when stock needs to be replenished.</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endParaRPr lang="en-US" altLang="en-US" sz="2400" b="1">
              <a:solidFill>
                <a:schemeClr val="bg1"/>
              </a:solidFill>
              <a:latin typeface="Cuprum" panose="00000500000000000000"/>
              <a:ea typeface="Cuprum" panose="00000500000000000000"/>
              <a:cs typeface="Cuprum" panose="00000500000000000000"/>
            </a:endParaRPr>
          </a:p>
        </p:txBody>
      </p:sp>
      <p:sp>
        <p:nvSpPr>
          <p:cNvPr id="2" name="Google Shape;124;p10"/>
          <p:cNvSpPr txBox="1"/>
          <p:nvPr/>
        </p:nvSpPr>
        <p:spPr>
          <a:xfrm>
            <a:off x="1421130" y="1901190"/>
            <a:ext cx="12101830" cy="88582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SPRO → Logistics Execution → Warehouse Management → Activities → Transfer → Define Stock Transfer and Replenishment Control</a:t>
            </a:r>
            <a:endPar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pic>
        <p:nvPicPr>
          <p:cNvPr id="20" name="Picture 3" descr="WMForgeLogo"/>
          <p:cNvPicPr>
            <a:picLocks noChangeAspect="1"/>
          </p:cNvPicPr>
          <p:nvPr/>
        </p:nvPicPr>
        <p:blipFill>
          <a:blip r:embed="rId2"/>
          <a:stretch>
            <a:fillRect/>
          </a:stretch>
        </p:blipFill>
        <p:spPr>
          <a:xfrm>
            <a:off x="15833725" y="591820"/>
            <a:ext cx="1935480" cy="1935480"/>
          </a:xfrm>
          <a:prstGeom prst="rect">
            <a:avLst/>
          </a:prstGeom>
        </p:spPr>
      </p:pic>
      <p:pic>
        <p:nvPicPr>
          <p:cNvPr id="1" name="Picture 0"/>
          <p:cNvPicPr>
            <a:picLocks noChangeAspect="1"/>
          </p:cNvPicPr>
          <p:nvPr/>
        </p:nvPicPr>
        <p:blipFill>
          <a:blip r:embed="rId3"/>
          <a:srcRect l="7154"/>
          <a:stretch>
            <a:fillRect/>
          </a:stretch>
        </p:blipFill>
        <p:spPr>
          <a:xfrm>
            <a:off x="9624695" y="2660650"/>
            <a:ext cx="6776720" cy="6305550"/>
          </a:xfrm>
          <a:prstGeom prst="roundRect">
            <a:avLst/>
          </a:prstGeom>
          <a:ln w="53975">
            <a:solidFill>
              <a:schemeClr val="bg2">
                <a:lumMod val="60000"/>
                <a:lumOff val="40000"/>
              </a:schemeClr>
            </a:solidFill>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210" name="Shape 210"/>
        <p:cNvGrpSpPr/>
        <p:nvPr/>
      </p:nvGrpSpPr>
      <p:grpSpPr>
        <a:xfrm>
          <a:off x="0" y="0"/>
          <a:ext cx="0" cy="0"/>
          <a:chOff x="0" y="0"/>
          <a:chExt cx="0" cy="0"/>
        </a:xfrm>
      </p:grpSpPr>
      <p:sp>
        <p:nvSpPr>
          <p:cNvPr id="211" name="Google Shape;211;p12"/>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cxnSp>
        <p:nvCxnSpPr>
          <p:cNvPr id="212" name="Google Shape;212;p12"/>
          <p:cNvCxnSpPr/>
          <p:nvPr/>
        </p:nvCxnSpPr>
        <p:spPr>
          <a:xfrm>
            <a:off x="574176" y="2739129"/>
            <a:ext cx="0" cy="6492240"/>
          </a:xfrm>
          <a:prstGeom prst="straightConnector1">
            <a:avLst/>
          </a:prstGeom>
          <a:noFill/>
          <a:ln w="38100" cap="flat" cmpd="sng">
            <a:solidFill>
              <a:srgbClr val="5271FF"/>
            </a:solidFill>
            <a:prstDash val="solid"/>
            <a:round/>
            <a:headEnd type="none" w="sm" len="sm"/>
            <a:tailEnd type="none" w="sm" len="sm"/>
          </a:ln>
        </p:spPr>
      </p:cxnSp>
      <p:grpSp>
        <p:nvGrpSpPr>
          <p:cNvPr id="213" name="Google Shape;213;p12"/>
          <p:cNvGrpSpPr/>
          <p:nvPr/>
        </p:nvGrpSpPr>
        <p:grpSpPr>
          <a:xfrm>
            <a:off x="390010" y="9078969"/>
            <a:ext cx="337852" cy="337852"/>
            <a:chOff x="0" y="0"/>
            <a:chExt cx="812800" cy="812800"/>
          </a:xfrm>
        </p:grpSpPr>
        <p:sp>
          <p:nvSpPr>
            <p:cNvPr id="214" name="Google Shape;214;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5" name="Google Shape;215;p1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16" name="Google Shape;216;p12"/>
          <p:cNvGrpSpPr/>
          <p:nvPr/>
        </p:nvGrpSpPr>
        <p:grpSpPr>
          <a:xfrm>
            <a:off x="401440" y="7785021"/>
            <a:ext cx="337852" cy="337852"/>
            <a:chOff x="0" y="0"/>
            <a:chExt cx="812800" cy="812800"/>
          </a:xfrm>
        </p:grpSpPr>
        <p:sp>
          <p:nvSpPr>
            <p:cNvPr id="217" name="Google Shape;217;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18" name="Google Shape;218;p1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19" name="Google Shape;219;p12"/>
          <p:cNvGrpSpPr/>
          <p:nvPr/>
        </p:nvGrpSpPr>
        <p:grpSpPr>
          <a:xfrm>
            <a:off x="424300" y="2467960"/>
            <a:ext cx="337852" cy="337852"/>
            <a:chOff x="0" y="0"/>
            <a:chExt cx="812800" cy="812800"/>
          </a:xfrm>
        </p:grpSpPr>
        <p:sp>
          <p:nvSpPr>
            <p:cNvPr id="220" name="Google Shape;220;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21" name="Google Shape;221;p1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229" name="Google Shape;229;p12"/>
          <p:cNvCxnSpPr/>
          <p:nvPr/>
        </p:nvCxnSpPr>
        <p:spPr>
          <a:xfrm rot="10800000">
            <a:off x="570366" y="9301162"/>
            <a:ext cx="6492240" cy="0"/>
          </a:xfrm>
          <a:prstGeom prst="straightConnector1">
            <a:avLst/>
          </a:prstGeom>
          <a:noFill/>
          <a:ln w="38100" cap="flat" cmpd="sng">
            <a:solidFill>
              <a:srgbClr val="5271FF"/>
            </a:solidFill>
            <a:prstDash val="solid"/>
            <a:round/>
            <a:headEnd type="none" w="sm" len="sm"/>
            <a:tailEnd type="none" w="sm" len="sm"/>
          </a:ln>
        </p:spPr>
      </p:cxnSp>
      <p:grpSp>
        <p:nvGrpSpPr>
          <p:cNvPr id="230" name="Google Shape;230;p12"/>
          <p:cNvGrpSpPr/>
          <p:nvPr/>
        </p:nvGrpSpPr>
        <p:grpSpPr>
          <a:xfrm>
            <a:off x="3237452" y="9132236"/>
            <a:ext cx="337852" cy="337852"/>
            <a:chOff x="0" y="0"/>
            <a:chExt cx="812800" cy="812800"/>
          </a:xfrm>
        </p:grpSpPr>
        <p:sp>
          <p:nvSpPr>
            <p:cNvPr id="231" name="Google Shape;231;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2" name="Google Shape;232;p1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33" name="Google Shape;233;p12"/>
          <p:cNvGrpSpPr/>
          <p:nvPr/>
        </p:nvGrpSpPr>
        <p:grpSpPr>
          <a:xfrm>
            <a:off x="6876387" y="9132236"/>
            <a:ext cx="337852" cy="337852"/>
            <a:chOff x="0" y="0"/>
            <a:chExt cx="812800" cy="812800"/>
          </a:xfrm>
        </p:grpSpPr>
        <p:sp>
          <p:nvSpPr>
            <p:cNvPr id="234" name="Google Shape;234;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35" name="Google Shape;235;p12"/>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36" name="Google Shape;236;p12"/>
          <p:cNvGrpSpPr/>
          <p:nvPr/>
        </p:nvGrpSpPr>
        <p:grpSpPr>
          <a:xfrm>
            <a:off x="1613299" y="403189"/>
            <a:ext cx="5247198" cy="359853"/>
            <a:chOff x="0" y="0"/>
            <a:chExt cx="6996264" cy="479804"/>
          </a:xfrm>
        </p:grpSpPr>
        <p:cxnSp>
          <p:nvCxnSpPr>
            <p:cNvPr id="237" name="Google Shape;237;p12"/>
            <p:cNvCxnSpPr/>
            <p:nvPr/>
          </p:nvCxnSpPr>
          <p:spPr>
            <a:xfrm rot="10800000">
              <a:off x="210609" y="214514"/>
              <a:ext cx="6655451" cy="0"/>
            </a:xfrm>
            <a:prstGeom prst="straightConnector1">
              <a:avLst/>
            </a:prstGeom>
            <a:noFill/>
            <a:ln w="50800" cap="flat" cmpd="sng">
              <a:solidFill>
                <a:srgbClr val="5271FF"/>
              </a:solidFill>
              <a:prstDash val="solid"/>
              <a:round/>
              <a:headEnd type="none" w="sm" len="sm"/>
              <a:tailEnd type="none" w="sm" len="sm"/>
            </a:ln>
          </p:spPr>
        </p:cxnSp>
        <p:grpSp>
          <p:nvGrpSpPr>
            <p:cNvPr id="238" name="Google Shape;238;p12"/>
            <p:cNvGrpSpPr/>
            <p:nvPr/>
          </p:nvGrpSpPr>
          <p:grpSpPr>
            <a:xfrm rot="5400000">
              <a:off x="6528177" y="11717"/>
              <a:ext cx="468087" cy="468087"/>
              <a:chOff x="0" y="0"/>
              <a:chExt cx="812800" cy="812800"/>
            </a:xfrm>
          </p:grpSpPr>
          <p:sp>
            <p:nvSpPr>
              <p:cNvPr id="239" name="Google Shape;239;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0" name="Google Shape;240;p12"/>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1" name="Google Shape;241;p12"/>
            <p:cNvGrpSpPr/>
            <p:nvPr/>
          </p:nvGrpSpPr>
          <p:grpSpPr>
            <a:xfrm rot="5400000">
              <a:off x="0" y="0"/>
              <a:ext cx="444652" cy="444652"/>
              <a:chOff x="0" y="0"/>
              <a:chExt cx="812800" cy="812800"/>
            </a:xfrm>
          </p:grpSpPr>
          <p:sp>
            <p:nvSpPr>
              <p:cNvPr id="242" name="Google Shape;242;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3" name="Google Shape;243;p12"/>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44" name="Google Shape;244;p12"/>
            <p:cNvGrpSpPr/>
            <p:nvPr/>
          </p:nvGrpSpPr>
          <p:grpSpPr>
            <a:xfrm rot="10800000">
              <a:off x="6528177" y="11717"/>
              <a:ext cx="444652" cy="444652"/>
              <a:chOff x="0" y="0"/>
              <a:chExt cx="812800" cy="812800"/>
            </a:xfrm>
          </p:grpSpPr>
          <p:sp>
            <p:nvSpPr>
              <p:cNvPr id="245" name="Google Shape;245;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46" name="Google Shape;246;p12"/>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247" name="Google Shape;247;p12"/>
          <p:cNvGrpSpPr/>
          <p:nvPr/>
        </p:nvGrpSpPr>
        <p:grpSpPr>
          <a:xfrm>
            <a:off x="10227169" y="403189"/>
            <a:ext cx="5247197" cy="359853"/>
            <a:chOff x="0" y="0"/>
            <a:chExt cx="6996263" cy="479804"/>
          </a:xfrm>
        </p:grpSpPr>
        <p:cxnSp>
          <p:nvCxnSpPr>
            <p:cNvPr id="248" name="Google Shape;248;p12"/>
            <p:cNvCxnSpPr/>
            <p:nvPr/>
          </p:nvCxnSpPr>
          <p:spPr>
            <a:xfrm>
              <a:off x="130204" y="265290"/>
              <a:ext cx="6655451" cy="0"/>
            </a:xfrm>
            <a:prstGeom prst="straightConnector1">
              <a:avLst/>
            </a:prstGeom>
            <a:noFill/>
            <a:ln w="50800" cap="flat" cmpd="sng">
              <a:solidFill>
                <a:srgbClr val="5271FF"/>
              </a:solidFill>
              <a:prstDash val="solid"/>
              <a:round/>
              <a:headEnd type="none" w="sm" len="sm"/>
              <a:tailEnd type="none" w="sm" len="sm"/>
            </a:ln>
          </p:spPr>
        </p:cxnSp>
        <p:grpSp>
          <p:nvGrpSpPr>
            <p:cNvPr id="249" name="Google Shape;249;p12"/>
            <p:cNvGrpSpPr/>
            <p:nvPr/>
          </p:nvGrpSpPr>
          <p:grpSpPr>
            <a:xfrm rot="-5400000">
              <a:off x="0" y="0"/>
              <a:ext cx="468087" cy="468087"/>
              <a:chOff x="0" y="0"/>
              <a:chExt cx="812800" cy="812800"/>
            </a:xfrm>
          </p:grpSpPr>
          <p:sp>
            <p:nvSpPr>
              <p:cNvPr id="250" name="Google Shape;250;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1" name="Google Shape;251;p12"/>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52" name="Google Shape;252;p12"/>
            <p:cNvGrpSpPr/>
            <p:nvPr/>
          </p:nvGrpSpPr>
          <p:grpSpPr>
            <a:xfrm rot="-5400000">
              <a:off x="6551611" y="35152"/>
              <a:ext cx="444652" cy="444652"/>
              <a:chOff x="0" y="0"/>
              <a:chExt cx="812800" cy="812800"/>
            </a:xfrm>
          </p:grpSpPr>
          <p:sp>
            <p:nvSpPr>
              <p:cNvPr id="253" name="Google Shape;253;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4" name="Google Shape;254;p12"/>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55" name="Google Shape;255;p12"/>
            <p:cNvGrpSpPr/>
            <p:nvPr/>
          </p:nvGrpSpPr>
          <p:grpSpPr>
            <a:xfrm>
              <a:off x="23435" y="23435"/>
              <a:ext cx="444652" cy="444652"/>
              <a:chOff x="0" y="0"/>
              <a:chExt cx="812800" cy="812800"/>
            </a:xfrm>
          </p:grpSpPr>
          <p:sp>
            <p:nvSpPr>
              <p:cNvPr id="256" name="Google Shape;256;p12"/>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57" name="Google Shape;257;p12"/>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sp>
        <p:nvSpPr>
          <p:cNvPr id="124" name="Google Shape;124;p10"/>
          <p:cNvSpPr txBox="1"/>
          <p:nvPr/>
        </p:nvSpPr>
        <p:spPr>
          <a:xfrm>
            <a:off x="1558925" y="1186180"/>
            <a:ext cx="6492240" cy="631825"/>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M</a:t>
            </a:r>
            <a:r>
              <a:rPr lang="en-US"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aterial-level setup for the fixed bin</a:t>
            </a:r>
            <a:endParaRPr lang="en-US"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
        <p:nvSpPr>
          <p:cNvPr id="125" name="Google Shape;125;p10"/>
          <p:cNvSpPr txBox="1"/>
          <p:nvPr/>
        </p:nvSpPr>
        <p:spPr>
          <a:xfrm>
            <a:off x="1421130" y="3532505"/>
            <a:ext cx="6195060" cy="509587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Here</a:t>
            </a:r>
            <a:r>
              <a:rPr lang="en-IN" altLang="en-US" sz="2400" b="1">
                <a:solidFill>
                  <a:schemeClr val="bg1"/>
                </a:solidFill>
                <a:latin typeface="Cuprum" panose="00000500000000000000"/>
                <a:ea typeface="Cuprum" panose="00000500000000000000"/>
                <a:cs typeface="Cuprum" panose="00000500000000000000"/>
              </a:rPr>
              <a:t> in Warehouse Managemnet View 2 of Material Master</a:t>
            </a:r>
            <a:r>
              <a:rPr lang="en-US" altLang="en-US" sz="2400" b="1">
                <a:solidFill>
                  <a:schemeClr val="bg1"/>
                </a:solidFill>
                <a:latin typeface="Cuprum" panose="00000500000000000000"/>
                <a:ea typeface="Cuprum" panose="00000500000000000000"/>
                <a:cs typeface="Cuprum" panose="00000500000000000000"/>
              </a:rPr>
              <a:t>, we maintain the fixed-bin replenishment settings for the material in MM03. We define the fixed bin where the material will be stored, along with the maximum quantity, minimum quantity, and replenishment quantity.</a:t>
            </a:r>
            <a:endParaRPr lang="en-US" altLang="en-US" sz="2400" b="1">
              <a:solidFill>
                <a:schemeClr val="bg1"/>
              </a:solidFill>
              <a:latin typeface="Cuprum" panose="00000500000000000000"/>
              <a:ea typeface="Cuprum" panose="00000500000000000000"/>
              <a:cs typeface="Cuprum" panose="00000500000000000000"/>
            </a:endParaRPr>
          </a:p>
          <a:p>
            <a:pPr marL="0" marR="0" lvl="0" indent="0" algn="l" rtl="0">
              <a:lnSpc>
                <a:spcPct val="120000"/>
              </a:lnSpc>
              <a:spcBef>
                <a:spcPts val="0"/>
              </a:spcBef>
              <a:spcAft>
                <a:spcPts val="0"/>
              </a:spcAft>
              <a:buClr>
                <a:srgbClr val="FFFFFF"/>
              </a:buClr>
              <a:buSzTx/>
              <a:buFont typeface="Arial" panose="020B0604020202020204" pitchFamily="34" charset="0"/>
              <a:buNone/>
            </a:pP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 These values help SAP determine when the fixed bin needs replenishment and how much stock needs to be replenished.</a:t>
            </a:r>
            <a:endParaRPr lang="en-US" altLang="en-US" sz="2400" b="1">
              <a:solidFill>
                <a:schemeClr val="bg1"/>
              </a:solidFill>
              <a:latin typeface="Cuprum" panose="00000500000000000000"/>
              <a:ea typeface="Cuprum" panose="00000500000000000000"/>
              <a:cs typeface="Cuprum" panose="00000500000000000000"/>
            </a:endParaRPr>
          </a:p>
        </p:txBody>
      </p:sp>
      <p:pic>
        <p:nvPicPr>
          <p:cNvPr id="20" name="Picture 3" descr="WMForgeLogo"/>
          <p:cNvPicPr>
            <a:picLocks noChangeAspect="1"/>
          </p:cNvPicPr>
          <p:nvPr/>
        </p:nvPicPr>
        <p:blipFill>
          <a:blip r:embed="rId2"/>
          <a:stretch>
            <a:fillRect/>
          </a:stretch>
        </p:blipFill>
        <p:spPr>
          <a:xfrm>
            <a:off x="16078835" y="292735"/>
            <a:ext cx="1935480" cy="1935480"/>
          </a:xfrm>
          <a:prstGeom prst="rect">
            <a:avLst/>
          </a:prstGeom>
        </p:spPr>
      </p:pic>
      <p:pic>
        <p:nvPicPr>
          <p:cNvPr id="4" name="Picture 4"/>
          <p:cNvPicPr>
            <a:picLocks noChangeAspect="1"/>
          </p:cNvPicPr>
          <p:nvPr/>
        </p:nvPicPr>
        <p:blipFill>
          <a:blip r:embed="rId3"/>
          <a:stretch>
            <a:fillRect/>
          </a:stretch>
        </p:blipFill>
        <p:spPr>
          <a:xfrm>
            <a:off x="9504045" y="2806065"/>
            <a:ext cx="6755130" cy="6065520"/>
          </a:xfrm>
          <a:prstGeom prst="roundRect">
            <a:avLst/>
          </a:prstGeom>
          <a:noFill/>
          <a:ln w="53975">
            <a:solidFill>
              <a:schemeClr val="bg2">
                <a:lumMod val="60000"/>
                <a:lumOff val="40000"/>
              </a:schemeClr>
            </a:solidFill>
          </a:ln>
        </p:spPr>
      </p:pic>
      <p:sp>
        <p:nvSpPr>
          <p:cNvPr id="5" name="Google Shape;124;p10"/>
          <p:cNvSpPr txBox="1"/>
          <p:nvPr/>
        </p:nvSpPr>
        <p:spPr>
          <a:xfrm>
            <a:off x="1613535" y="2228215"/>
            <a:ext cx="3206750" cy="578485"/>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T-Code : MM02/03</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262" name="Shape 262"/>
        <p:cNvGrpSpPr/>
        <p:nvPr/>
      </p:nvGrpSpPr>
      <p:grpSpPr>
        <a:xfrm>
          <a:off x="0" y="0"/>
          <a:ext cx="0" cy="0"/>
          <a:chOff x="0" y="0"/>
          <a:chExt cx="0" cy="0"/>
        </a:xfrm>
      </p:grpSpPr>
      <p:sp>
        <p:nvSpPr>
          <p:cNvPr id="263" name="Google Shape;263;p13"/>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grpSp>
        <p:nvGrpSpPr>
          <p:cNvPr id="264" name="Google Shape;264;p13"/>
          <p:cNvGrpSpPr/>
          <p:nvPr/>
        </p:nvGrpSpPr>
        <p:grpSpPr>
          <a:xfrm>
            <a:off x="1450816" y="3651869"/>
            <a:ext cx="2550580" cy="353635"/>
            <a:chOff x="0" y="0"/>
            <a:chExt cx="3400773" cy="471513"/>
          </a:xfrm>
        </p:grpSpPr>
        <p:cxnSp>
          <p:nvCxnSpPr>
            <p:cNvPr id="265" name="Google Shape;265;p13"/>
            <p:cNvCxnSpPr/>
            <p:nvPr/>
          </p:nvCxnSpPr>
          <p:spPr>
            <a:xfrm rot="10800000">
              <a:off x="210608" y="241376"/>
              <a:ext cx="2947472" cy="0"/>
            </a:xfrm>
            <a:prstGeom prst="straightConnector1">
              <a:avLst/>
            </a:prstGeom>
            <a:noFill/>
            <a:ln w="76200" cap="flat" cmpd="sng">
              <a:solidFill>
                <a:srgbClr val="FFFFFF"/>
              </a:solidFill>
              <a:prstDash val="solid"/>
              <a:round/>
              <a:headEnd type="none" w="sm" len="sm"/>
              <a:tailEnd type="none" w="sm" len="sm"/>
            </a:ln>
          </p:spPr>
        </p:cxnSp>
        <p:grpSp>
          <p:nvGrpSpPr>
            <p:cNvPr id="266" name="Google Shape;266;p13"/>
            <p:cNvGrpSpPr/>
            <p:nvPr/>
          </p:nvGrpSpPr>
          <p:grpSpPr>
            <a:xfrm rot="5400000">
              <a:off x="0" y="26861"/>
              <a:ext cx="444652" cy="444652"/>
              <a:chOff x="0" y="0"/>
              <a:chExt cx="812800" cy="812800"/>
            </a:xfrm>
          </p:grpSpPr>
          <p:sp>
            <p:nvSpPr>
              <p:cNvPr id="267" name="Google Shape;267;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68" name="Google Shape;268;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69" name="Google Shape;269;p13"/>
            <p:cNvGrpSpPr/>
            <p:nvPr/>
          </p:nvGrpSpPr>
          <p:grpSpPr>
            <a:xfrm rot="10800000">
              <a:off x="2956121" y="0"/>
              <a:ext cx="444652" cy="444652"/>
              <a:chOff x="0" y="0"/>
              <a:chExt cx="812800" cy="812800"/>
            </a:xfrm>
          </p:grpSpPr>
          <p:sp>
            <p:nvSpPr>
              <p:cNvPr id="270" name="Google Shape;270;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1" name="Google Shape;271;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272" name="Google Shape;272;p13"/>
          <p:cNvGrpSpPr/>
          <p:nvPr/>
        </p:nvGrpSpPr>
        <p:grpSpPr>
          <a:xfrm>
            <a:off x="14812943" y="3651869"/>
            <a:ext cx="2550580" cy="353635"/>
            <a:chOff x="0" y="0"/>
            <a:chExt cx="3400773" cy="471513"/>
          </a:xfrm>
        </p:grpSpPr>
        <p:cxnSp>
          <p:nvCxnSpPr>
            <p:cNvPr id="273" name="Google Shape;273;p13"/>
            <p:cNvCxnSpPr/>
            <p:nvPr/>
          </p:nvCxnSpPr>
          <p:spPr>
            <a:xfrm rot="10800000">
              <a:off x="210609" y="241376"/>
              <a:ext cx="2967713" cy="19529"/>
            </a:xfrm>
            <a:prstGeom prst="straightConnector1">
              <a:avLst/>
            </a:prstGeom>
            <a:noFill/>
            <a:ln w="76200" cap="flat" cmpd="sng">
              <a:solidFill>
                <a:srgbClr val="FFFFFF"/>
              </a:solidFill>
              <a:prstDash val="solid"/>
              <a:round/>
              <a:headEnd type="none" w="sm" len="sm"/>
              <a:tailEnd type="none" w="sm" len="sm"/>
            </a:ln>
          </p:spPr>
        </p:cxnSp>
        <p:grpSp>
          <p:nvGrpSpPr>
            <p:cNvPr id="274" name="Google Shape;274;p13"/>
            <p:cNvGrpSpPr/>
            <p:nvPr/>
          </p:nvGrpSpPr>
          <p:grpSpPr>
            <a:xfrm rot="5400000">
              <a:off x="0" y="26861"/>
              <a:ext cx="444652" cy="444652"/>
              <a:chOff x="0" y="0"/>
              <a:chExt cx="812800" cy="812800"/>
            </a:xfrm>
          </p:grpSpPr>
          <p:sp>
            <p:nvSpPr>
              <p:cNvPr id="275" name="Google Shape;275;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6" name="Google Shape;276;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77" name="Google Shape;277;p13"/>
            <p:cNvGrpSpPr/>
            <p:nvPr/>
          </p:nvGrpSpPr>
          <p:grpSpPr>
            <a:xfrm rot="10800000">
              <a:off x="2956121" y="0"/>
              <a:ext cx="444652" cy="444652"/>
              <a:chOff x="0" y="0"/>
              <a:chExt cx="812800" cy="812800"/>
            </a:xfrm>
          </p:grpSpPr>
          <p:sp>
            <p:nvSpPr>
              <p:cNvPr id="278" name="Google Shape;278;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79" name="Google Shape;279;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280" name="Google Shape;280;p13"/>
          <p:cNvGrpSpPr/>
          <p:nvPr/>
        </p:nvGrpSpPr>
        <p:grpSpPr>
          <a:xfrm rot="5400000">
            <a:off x="-2002398" y="6622039"/>
            <a:ext cx="5247198" cy="359853"/>
            <a:chOff x="0" y="0"/>
            <a:chExt cx="6996264" cy="479804"/>
          </a:xfrm>
        </p:grpSpPr>
        <p:cxnSp>
          <p:nvCxnSpPr>
            <p:cNvPr id="281" name="Google Shape;281;p13"/>
            <p:cNvCxnSpPr/>
            <p:nvPr/>
          </p:nvCxnSpPr>
          <p:spPr>
            <a:xfrm rot="10800000">
              <a:off x="210609" y="214514"/>
              <a:ext cx="6655451" cy="0"/>
            </a:xfrm>
            <a:prstGeom prst="straightConnector1">
              <a:avLst/>
            </a:prstGeom>
            <a:noFill/>
            <a:ln w="76200" cap="flat" cmpd="sng">
              <a:solidFill>
                <a:srgbClr val="FFFFFF"/>
              </a:solidFill>
              <a:prstDash val="solid"/>
              <a:round/>
              <a:headEnd type="none" w="sm" len="sm"/>
              <a:tailEnd type="none" w="sm" len="sm"/>
            </a:ln>
          </p:spPr>
        </p:cxnSp>
        <p:grpSp>
          <p:nvGrpSpPr>
            <p:cNvPr id="282" name="Google Shape;282;p13"/>
            <p:cNvGrpSpPr/>
            <p:nvPr/>
          </p:nvGrpSpPr>
          <p:grpSpPr>
            <a:xfrm rot="5400000">
              <a:off x="6528177" y="11717"/>
              <a:ext cx="468087" cy="468087"/>
              <a:chOff x="0" y="0"/>
              <a:chExt cx="812800" cy="812800"/>
            </a:xfrm>
          </p:grpSpPr>
          <p:sp>
            <p:nvSpPr>
              <p:cNvPr id="283" name="Google Shape;283;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4" name="Google Shape;284;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85" name="Google Shape;285;p13"/>
            <p:cNvGrpSpPr/>
            <p:nvPr/>
          </p:nvGrpSpPr>
          <p:grpSpPr>
            <a:xfrm rot="5400000">
              <a:off x="0" y="0"/>
              <a:ext cx="444652" cy="444652"/>
              <a:chOff x="0" y="0"/>
              <a:chExt cx="812800" cy="812800"/>
            </a:xfrm>
          </p:grpSpPr>
          <p:sp>
            <p:nvSpPr>
              <p:cNvPr id="286" name="Google Shape;286;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87" name="Google Shape;287;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88" name="Google Shape;288;p13"/>
            <p:cNvGrpSpPr/>
            <p:nvPr/>
          </p:nvGrpSpPr>
          <p:grpSpPr>
            <a:xfrm rot="10800000">
              <a:off x="6528177" y="11717"/>
              <a:ext cx="444652" cy="444652"/>
              <a:chOff x="0" y="0"/>
              <a:chExt cx="812800" cy="812800"/>
            </a:xfrm>
          </p:grpSpPr>
          <p:sp>
            <p:nvSpPr>
              <p:cNvPr id="289" name="Google Shape;289;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0" name="Google Shape;290;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291" name="Google Shape;291;p13"/>
          <p:cNvGrpSpPr/>
          <p:nvPr/>
        </p:nvGrpSpPr>
        <p:grpSpPr>
          <a:xfrm rot="5400000">
            <a:off x="15038732" y="6622039"/>
            <a:ext cx="5247198" cy="359853"/>
            <a:chOff x="0" y="0"/>
            <a:chExt cx="6996264" cy="479804"/>
          </a:xfrm>
        </p:grpSpPr>
        <p:cxnSp>
          <p:nvCxnSpPr>
            <p:cNvPr id="292" name="Google Shape;292;p13"/>
            <p:cNvCxnSpPr/>
            <p:nvPr/>
          </p:nvCxnSpPr>
          <p:spPr>
            <a:xfrm rot="10800000">
              <a:off x="210609" y="214514"/>
              <a:ext cx="6655451" cy="0"/>
            </a:xfrm>
            <a:prstGeom prst="straightConnector1">
              <a:avLst/>
            </a:prstGeom>
            <a:noFill/>
            <a:ln w="76200" cap="flat" cmpd="sng">
              <a:solidFill>
                <a:srgbClr val="FFFFFF"/>
              </a:solidFill>
              <a:prstDash val="solid"/>
              <a:round/>
              <a:headEnd type="none" w="sm" len="sm"/>
              <a:tailEnd type="none" w="sm" len="sm"/>
            </a:ln>
          </p:spPr>
        </p:cxnSp>
        <p:grpSp>
          <p:nvGrpSpPr>
            <p:cNvPr id="293" name="Google Shape;293;p13"/>
            <p:cNvGrpSpPr/>
            <p:nvPr/>
          </p:nvGrpSpPr>
          <p:grpSpPr>
            <a:xfrm rot="5400000">
              <a:off x="6528177" y="11717"/>
              <a:ext cx="468087" cy="468087"/>
              <a:chOff x="0" y="0"/>
              <a:chExt cx="812800" cy="812800"/>
            </a:xfrm>
          </p:grpSpPr>
          <p:sp>
            <p:nvSpPr>
              <p:cNvPr id="294" name="Google Shape;294;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5" name="Google Shape;295;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96" name="Google Shape;296;p13"/>
            <p:cNvGrpSpPr/>
            <p:nvPr/>
          </p:nvGrpSpPr>
          <p:grpSpPr>
            <a:xfrm rot="5400000">
              <a:off x="0" y="0"/>
              <a:ext cx="444652" cy="444652"/>
              <a:chOff x="0" y="0"/>
              <a:chExt cx="812800" cy="812800"/>
            </a:xfrm>
          </p:grpSpPr>
          <p:sp>
            <p:nvSpPr>
              <p:cNvPr id="297" name="Google Shape;297;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298" name="Google Shape;298;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299" name="Google Shape;299;p13"/>
            <p:cNvGrpSpPr/>
            <p:nvPr/>
          </p:nvGrpSpPr>
          <p:grpSpPr>
            <a:xfrm rot="10800000">
              <a:off x="6528177" y="11717"/>
              <a:ext cx="444652" cy="444652"/>
              <a:chOff x="0" y="0"/>
              <a:chExt cx="812800" cy="812800"/>
            </a:xfrm>
          </p:grpSpPr>
          <p:sp>
            <p:nvSpPr>
              <p:cNvPr id="300" name="Google Shape;300;p13"/>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01" name="Google Shape;301;p13"/>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sp>
        <p:nvSpPr>
          <p:cNvPr id="125" name="Google Shape;125;p10"/>
          <p:cNvSpPr txBox="1"/>
          <p:nvPr/>
        </p:nvSpPr>
        <p:spPr>
          <a:xfrm>
            <a:off x="1608455" y="6477000"/>
            <a:ext cx="15015210" cy="2948940"/>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Here, we define the source storage type from which SAP will pick the replenishment stock. In our setup, Storage Type 100 is maintained as the reserve storage area</a:t>
            </a:r>
            <a:r>
              <a:rPr lang="en-IN" altLang="en-US" sz="2400" b="1">
                <a:solidFill>
                  <a:schemeClr val="bg1"/>
                </a:solidFill>
                <a:latin typeface="Cuprum" panose="00000500000000000000"/>
                <a:ea typeface="Cuprum" panose="00000500000000000000"/>
                <a:cs typeface="Cuprum" panose="00000500000000000000"/>
              </a:rPr>
              <a:t>.</a:t>
            </a:r>
            <a:endParaRPr lang="en-IN" altLang="en-US" sz="2400" b="1">
              <a:solidFill>
                <a:schemeClr val="bg1"/>
              </a:solidFill>
              <a:latin typeface="Cuprum" panose="00000500000000000000"/>
              <a:ea typeface="Cuprum" panose="00000500000000000000"/>
              <a:cs typeface="Cuprum" panose="00000500000000000000"/>
            </a:endParaRPr>
          </a:p>
          <a:p>
            <a:pPr marL="0" marR="0" lvl="0" indent="0" algn="l" rtl="0">
              <a:lnSpc>
                <a:spcPct val="120000"/>
              </a:lnSpc>
              <a:spcBef>
                <a:spcPts val="0"/>
              </a:spcBef>
              <a:spcAft>
                <a:spcPts val="0"/>
              </a:spcAft>
              <a:buClr>
                <a:srgbClr val="FFFFFF"/>
              </a:buClr>
              <a:buSzTx/>
              <a:buFont typeface="Arial" panose="020B0604020202020204" pitchFamily="34" charset="0"/>
              <a:buNone/>
            </a:pP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Notice the Ref. Stor. Type Search value 1. This reference tells SAP which storage-type search sequence to use for this replenishment movement, so the system can determine the appropriate source storage type/bin from where the stock should be picked</a:t>
            </a:r>
            <a:endParaRPr lang="en-US" altLang="en-US" sz="2400" b="1">
              <a:solidFill>
                <a:schemeClr val="bg1"/>
              </a:solidFill>
              <a:latin typeface="Cuprum" panose="00000500000000000000"/>
              <a:ea typeface="Cuprum" panose="00000500000000000000"/>
              <a:cs typeface="Cuprum" panose="00000500000000000000"/>
            </a:endParaRPr>
          </a:p>
        </p:txBody>
      </p:sp>
      <p:pic>
        <p:nvPicPr>
          <p:cNvPr id="6" name="Picture 6"/>
          <p:cNvPicPr>
            <a:picLocks noChangeAspect="1"/>
          </p:cNvPicPr>
          <p:nvPr/>
        </p:nvPicPr>
        <p:blipFill>
          <a:blip r:embed="rId2"/>
          <a:stretch>
            <a:fillRect/>
          </a:stretch>
        </p:blipFill>
        <p:spPr>
          <a:xfrm>
            <a:off x="5340985" y="723900"/>
            <a:ext cx="8131810" cy="4206875"/>
          </a:xfrm>
          <a:prstGeom prst="roundRect">
            <a:avLst/>
          </a:prstGeom>
          <a:noFill/>
          <a:ln w="53975">
            <a:solidFill>
              <a:schemeClr val="bg2">
                <a:lumMod val="60000"/>
                <a:lumOff val="40000"/>
              </a:schemeClr>
            </a:solidFill>
          </a:ln>
        </p:spPr>
      </p:pic>
      <p:pic>
        <p:nvPicPr>
          <p:cNvPr id="20" name="Picture 3" descr="WMForgeLogo"/>
          <p:cNvPicPr>
            <a:picLocks noChangeAspect="1"/>
          </p:cNvPicPr>
          <p:nvPr/>
        </p:nvPicPr>
        <p:blipFill>
          <a:blip r:embed="rId3"/>
          <a:stretch>
            <a:fillRect/>
          </a:stretch>
        </p:blipFill>
        <p:spPr>
          <a:xfrm>
            <a:off x="16075025" y="260985"/>
            <a:ext cx="1935480" cy="1935480"/>
          </a:xfrm>
          <a:prstGeom prst="rect">
            <a:avLst/>
          </a:prstGeom>
        </p:spPr>
      </p:pic>
      <p:sp>
        <p:nvSpPr>
          <p:cNvPr id="3" name="Google Shape;124;p10"/>
          <p:cNvSpPr txBox="1"/>
          <p:nvPr/>
        </p:nvSpPr>
        <p:spPr>
          <a:xfrm>
            <a:off x="3370580" y="5143500"/>
            <a:ext cx="12101830" cy="885825"/>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SPRO → Logistics Execution → Warehouse Management → </a:t>
            </a:r>
            <a:r>
              <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Strategies</a:t>
            </a: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 → </a:t>
            </a:r>
            <a:r>
              <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Activate Storage Type Search</a:t>
            </a: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 → </a:t>
            </a:r>
            <a:r>
              <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Determine Search Sequence</a:t>
            </a:r>
            <a:endPar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308" name="Shape 308"/>
        <p:cNvGrpSpPr/>
        <p:nvPr/>
      </p:nvGrpSpPr>
      <p:grpSpPr>
        <a:xfrm>
          <a:off x="0" y="0"/>
          <a:ext cx="0" cy="0"/>
          <a:chOff x="0" y="0"/>
          <a:chExt cx="0" cy="0"/>
        </a:xfrm>
      </p:grpSpPr>
      <p:sp>
        <p:nvSpPr>
          <p:cNvPr id="309" name="Google Shape;309;p14"/>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cxnSp>
        <p:nvCxnSpPr>
          <p:cNvPr id="310" name="Google Shape;310;p14"/>
          <p:cNvCxnSpPr/>
          <p:nvPr/>
        </p:nvCxnSpPr>
        <p:spPr>
          <a:xfrm>
            <a:off x="801990" y="9209608"/>
            <a:ext cx="3253638" cy="0"/>
          </a:xfrm>
          <a:prstGeom prst="straightConnector1">
            <a:avLst/>
          </a:prstGeom>
          <a:noFill/>
          <a:ln w="38100" cap="flat" cmpd="sng">
            <a:solidFill>
              <a:srgbClr val="5271FF"/>
            </a:solidFill>
            <a:prstDash val="solid"/>
            <a:round/>
            <a:headEnd type="none" w="sm" len="sm"/>
            <a:tailEnd type="none" w="sm" len="sm"/>
          </a:ln>
        </p:spPr>
      </p:cxnSp>
      <p:grpSp>
        <p:nvGrpSpPr>
          <p:cNvPr id="311" name="Google Shape;311;p14"/>
          <p:cNvGrpSpPr/>
          <p:nvPr/>
        </p:nvGrpSpPr>
        <p:grpSpPr>
          <a:xfrm rot="-5400000">
            <a:off x="690214" y="2954549"/>
            <a:ext cx="337852" cy="337852"/>
            <a:chOff x="0" y="0"/>
            <a:chExt cx="812800" cy="812800"/>
          </a:xfrm>
        </p:grpSpPr>
        <p:sp>
          <p:nvSpPr>
            <p:cNvPr id="312" name="Google Shape;312;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3" name="Google Shape;313;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14" name="Google Shape;314;p14"/>
          <p:cNvGrpSpPr/>
          <p:nvPr/>
        </p:nvGrpSpPr>
        <p:grpSpPr>
          <a:xfrm rot="-5400000">
            <a:off x="14253814" y="169096"/>
            <a:ext cx="337852" cy="337852"/>
            <a:chOff x="0" y="0"/>
            <a:chExt cx="812800" cy="812800"/>
          </a:xfrm>
        </p:grpSpPr>
        <p:sp>
          <p:nvSpPr>
            <p:cNvPr id="315" name="Google Shape;315;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16" name="Google Shape;316;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317" name="Google Shape;317;p14"/>
          <p:cNvCxnSpPr/>
          <p:nvPr/>
        </p:nvCxnSpPr>
        <p:spPr>
          <a:xfrm>
            <a:off x="17813640" y="371369"/>
            <a:ext cx="0" cy="6111636"/>
          </a:xfrm>
          <a:prstGeom prst="straightConnector1">
            <a:avLst/>
          </a:prstGeom>
          <a:noFill/>
          <a:ln w="38100" cap="flat" cmpd="sng">
            <a:solidFill>
              <a:srgbClr val="5271FF"/>
            </a:solidFill>
            <a:prstDash val="solid"/>
            <a:round/>
            <a:headEnd type="none" w="sm" len="sm"/>
            <a:tailEnd type="none" w="sm" len="sm"/>
          </a:ln>
        </p:spPr>
      </p:cxnSp>
      <p:grpSp>
        <p:nvGrpSpPr>
          <p:cNvPr id="320" name="Google Shape;320;p14"/>
          <p:cNvGrpSpPr/>
          <p:nvPr/>
        </p:nvGrpSpPr>
        <p:grpSpPr>
          <a:xfrm rot="-5400000">
            <a:off x="4055628" y="9021631"/>
            <a:ext cx="337852" cy="337852"/>
            <a:chOff x="0" y="0"/>
            <a:chExt cx="812800" cy="812800"/>
          </a:xfrm>
        </p:grpSpPr>
        <p:sp>
          <p:nvSpPr>
            <p:cNvPr id="321" name="Google Shape;321;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22" name="Google Shape;322;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125" name="Google Shape;125;p10"/>
          <p:cNvSpPr txBox="1"/>
          <p:nvPr/>
        </p:nvSpPr>
        <p:spPr>
          <a:xfrm>
            <a:off x="1442085" y="5702300"/>
            <a:ext cx="15015210" cy="2948940"/>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Here, we maintain Movement Type 320 for our automatic fixed-bin replenishment process. Notice that the Ref. Stor. Type Search is maintained as 1.</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This is important because the same reference 1 is maintained in our Storage Type Search configuration. This connects Movement Type 320 with that particular storage-type search sequence, allowing SAP to determine the appropriate source storage type for the replenishment movement.</a:t>
            </a:r>
            <a:endParaRPr lang="en-US" altLang="en-US" sz="2400" b="1">
              <a:solidFill>
                <a:schemeClr val="bg1"/>
              </a:solidFill>
              <a:latin typeface="Cuprum" panose="00000500000000000000"/>
              <a:ea typeface="Cuprum" panose="00000500000000000000"/>
              <a:cs typeface="Cuprum" panose="00000500000000000000"/>
            </a:endParaRPr>
          </a:p>
        </p:txBody>
      </p:sp>
      <p:pic>
        <p:nvPicPr>
          <p:cNvPr id="20" name="Picture 3" descr="WMForgeLogo"/>
          <p:cNvPicPr>
            <a:picLocks noChangeAspect="1"/>
          </p:cNvPicPr>
          <p:nvPr/>
        </p:nvPicPr>
        <p:blipFill>
          <a:blip r:embed="rId2"/>
          <a:stretch>
            <a:fillRect/>
          </a:stretch>
        </p:blipFill>
        <p:spPr>
          <a:xfrm>
            <a:off x="358775" y="371475"/>
            <a:ext cx="1935480" cy="1935480"/>
          </a:xfrm>
          <a:prstGeom prst="rect">
            <a:avLst/>
          </a:prstGeom>
        </p:spPr>
      </p:pic>
      <p:cxnSp>
        <p:nvCxnSpPr>
          <p:cNvPr id="6" name="Google Shape;317;p14"/>
          <p:cNvCxnSpPr/>
          <p:nvPr/>
        </p:nvCxnSpPr>
        <p:spPr>
          <a:xfrm>
            <a:off x="986140" y="3081549"/>
            <a:ext cx="0" cy="6111636"/>
          </a:xfrm>
          <a:prstGeom prst="straightConnector1">
            <a:avLst/>
          </a:prstGeom>
          <a:noFill/>
          <a:ln w="38100" cap="flat" cmpd="sng">
            <a:solidFill>
              <a:srgbClr val="5271FF"/>
            </a:solidFill>
            <a:prstDash val="solid"/>
            <a:round/>
            <a:headEnd type="none" w="sm" len="sm"/>
            <a:tailEnd type="none" w="sm" len="sm"/>
          </a:ln>
        </p:spPr>
      </p:cxnSp>
      <p:cxnSp>
        <p:nvCxnSpPr>
          <p:cNvPr id="2" name="Google Shape;310;p14"/>
          <p:cNvCxnSpPr/>
          <p:nvPr/>
        </p:nvCxnSpPr>
        <p:spPr>
          <a:xfrm>
            <a:off x="14559900" y="371678"/>
            <a:ext cx="3253638" cy="0"/>
          </a:xfrm>
          <a:prstGeom prst="straightConnector1">
            <a:avLst/>
          </a:prstGeom>
          <a:noFill/>
          <a:ln w="38100" cap="flat" cmpd="sng">
            <a:solidFill>
              <a:srgbClr val="5271FF"/>
            </a:solidFill>
            <a:prstDash val="solid"/>
            <a:round/>
            <a:headEnd type="none" w="sm" len="sm"/>
            <a:tailEnd type="none" w="sm" len="sm"/>
          </a:ln>
        </p:spPr>
      </p:cxnSp>
      <p:grpSp>
        <p:nvGrpSpPr>
          <p:cNvPr id="3" name="Google Shape;314;p14"/>
          <p:cNvGrpSpPr/>
          <p:nvPr/>
        </p:nvGrpSpPr>
        <p:grpSpPr>
          <a:xfrm rot="-5400000">
            <a:off x="17642809" y="126551"/>
            <a:ext cx="337852" cy="337852"/>
            <a:chOff x="0" y="0"/>
            <a:chExt cx="812800" cy="812800"/>
          </a:xfrm>
        </p:grpSpPr>
        <p:sp>
          <p:nvSpPr>
            <p:cNvPr id="4" name="Google Shape;315;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 name="Google Shape;316;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7" name="Google Shape;314;p14"/>
          <p:cNvGrpSpPr/>
          <p:nvPr/>
        </p:nvGrpSpPr>
        <p:grpSpPr>
          <a:xfrm rot="-5400000">
            <a:off x="17674559" y="6451151"/>
            <a:ext cx="337852" cy="337852"/>
            <a:chOff x="0" y="0"/>
            <a:chExt cx="812800" cy="812800"/>
          </a:xfrm>
        </p:grpSpPr>
        <p:sp>
          <p:nvSpPr>
            <p:cNvPr id="8" name="Google Shape;315;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9" name="Google Shape;316;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10" name="Google Shape;314;p14"/>
          <p:cNvGrpSpPr/>
          <p:nvPr/>
        </p:nvGrpSpPr>
        <p:grpSpPr>
          <a:xfrm rot="-5400000">
            <a:off x="817214" y="9110531"/>
            <a:ext cx="337852" cy="337852"/>
            <a:chOff x="0" y="0"/>
            <a:chExt cx="812800" cy="812800"/>
          </a:xfrm>
        </p:grpSpPr>
        <p:sp>
          <p:nvSpPr>
            <p:cNvPr id="11" name="Google Shape;315;p14"/>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12" name="Google Shape;316;p14"/>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pic>
        <p:nvPicPr>
          <p:cNvPr id="13" name="Picture 7"/>
          <p:cNvPicPr>
            <a:picLocks noChangeAspect="1"/>
          </p:cNvPicPr>
          <p:nvPr/>
        </p:nvPicPr>
        <p:blipFill>
          <a:blip r:embed="rId3"/>
          <a:stretch>
            <a:fillRect/>
          </a:stretch>
        </p:blipFill>
        <p:spPr>
          <a:xfrm>
            <a:off x="7887970" y="751840"/>
            <a:ext cx="8569325" cy="4705985"/>
          </a:xfrm>
          <a:prstGeom prst="roundRect">
            <a:avLst/>
          </a:prstGeom>
          <a:noFill/>
          <a:ln w="53975">
            <a:solidFill>
              <a:schemeClr val="bg2">
                <a:lumMod val="60000"/>
                <a:lumOff val="40000"/>
              </a:schemeClr>
            </a:solidFill>
          </a:ln>
        </p:spPr>
      </p:pic>
      <p:sp>
        <p:nvSpPr>
          <p:cNvPr id="14" name="Google Shape;124;p10"/>
          <p:cNvSpPr txBox="1"/>
          <p:nvPr/>
        </p:nvSpPr>
        <p:spPr>
          <a:xfrm>
            <a:off x="1703705" y="2346960"/>
            <a:ext cx="5894070" cy="155321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SPRO → Logistics Execution → Warehouse Management → </a:t>
            </a:r>
            <a:r>
              <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Activities</a:t>
            </a: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 → </a:t>
            </a:r>
            <a:r>
              <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Transfers </a:t>
            </a:r>
            <a:r>
              <a:rPr lang="en-US" altLang="en-US" sz="2400" b="1">
                <a:solidFill>
                  <a:srgbClr val="FFFFFF"/>
                </a:solidFill>
                <a:latin typeface="Cuprum" panose="00000500000000000000"/>
                <a:ea typeface="Cuprum" panose="00000500000000000000"/>
                <a:cs typeface="Cuprum" panose="00000500000000000000"/>
                <a:sym typeface="Cuprum" panose="00000500000000000000"/>
              </a:rPr>
              <a:t>→</a:t>
            </a:r>
            <a:r>
              <a:rPr lang="en-IN" altLang="en-US" sz="2400" b="1">
                <a:solidFill>
                  <a:srgbClr val="FFFFFF"/>
                </a:solidFill>
                <a:latin typeface="Cuprum" panose="00000500000000000000"/>
                <a:ea typeface="Cuprum" panose="00000500000000000000"/>
                <a:cs typeface="Cuprum" panose="00000500000000000000"/>
                <a:sym typeface="Cuprum" panose="00000500000000000000"/>
              </a:rPr>
              <a:t> Define Movement Types</a:t>
            </a:r>
            <a:endPar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327" name="Shape 327"/>
        <p:cNvGrpSpPr/>
        <p:nvPr/>
      </p:nvGrpSpPr>
      <p:grpSpPr>
        <a:xfrm>
          <a:off x="0" y="0"/>
          <a:ext cx="0" cy="0"/>
          <a:chOff x="0" y="0"/>
          <a:chExt cx="0" cy="0"/>
        </a:xfrm>
      </p:grpSpPr>
      <p:sp>
        <p:nvSpPr>
          <p:cNvPr id="328" name="Google Shape;328;p15"/>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grpSp>
        <p:nvGrpSpPr>
          <p:cNvPr id="329" name="Google Shape;329;p15"/>
          <p:cNvGrpSpPr/>
          <p:nvPr/>
        </p:nvGrpSpPr>
        <p:grpSpPr>
          <a:xfrm rot="10800000">
            <a:off x="11105689" y="2926874"/>
            <a:ext cx="6818662" cy="7015545"/>
            <a:chOff x="0" y="0"/>
            <a:chExt cx="9091550" cy="9354060"/>
          </a:xfrm>
        </p:grpSpPr>
        <p:cxnSp>
          <p:nvCxnSpPr>
            <p:cNvPr id="330" name="Google Shape;330;p15"/>
            <p:cNvCxnSpPr/>
            <p:nvPr/>
          </p:nvCxnSpPr>
          <p:spPr>
            <a:xfrm>
              <a:off x="245555" y="450470"/>
              <a:ext cx="0" cy="8656320"/>
            </a:xfrm>
            <a:prstGeom prst="straightConnector1">
              <a:avLst/>
            </a:prstGeom>
            <a:noFill/>
            <a:ln w="50800" cap="flat" cmpd="sng">
              <a:solidFill>
                <a:srgbClr val="FFFFFF"/>
              </a:solidFill>
              <a:prstDash val="solid"/>
              <a:round/>
              <a:headEnd type="none" w="sm" len="sm"/>
              <a:tailEnd type="none" w="sm" len="sm"/>
            </a:ln>
          </p:spPr>
        </p:cxnSp>
        <p:grpSp>
          <p:nvGrpSpPr>
            <p:cNvPr id="331" name="Google Shape;331;p15"/>
            <p:cNvGrpSpPr/>
            <p:nvPr/>
          </p:nvGrpSpPr>
          <p:grpSpPr>
            <a:xfrm>
              <a:off x="0" y="8903590"/>
              <a:ext cx="450470" cy="450470"/>
              <a:chOff x="0" y="0"/>
              <a:chExt cx="812800" cy="812800"/>
            </a:xfrm>
          </p:grpSpPr>
          <p:sp>
            <p:nvSpPr>
              <p:cNvPr id="332" name="Google Shape;33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3" name="Google Shape;333;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334" name="Google Shape;334;p15"/>
            <p:cNvCxnSpPr/>
            <p:nvPr/>
          </p:nvCxnSpPr>
          <p:spPr>
            <a:xfrm rot="10800000">
              <a:off x="209995" y="270537"/>
              <a:ext cx="8656320" cy="0"/>
            </a:xfrm>
            <a:prstGeom prst="straightConnector1">
              <a:avLst/>
            </a:prstGeom>
            <a:noFill/>
            <a:ln w="50800" cap="flat" cmpd="sng">
              <a:solidFill>
                <a:srgbClr val="FFFFFF"/>
              </a:solidFill>
              <a:prstDash val="solid"/>
              <a:round/>
              <a:headEnd type="none" w="sm" len="sm"/>
              <a:tailEnd type="none" w="sm" len="sm"/>
            </a:ln>
          </p:spPr>
        </p:cxnSp>
        <p:grpSp>
          <p:nvGrpSpPr>
            <p:cNvPr id="335" name="Google Shape;335;p15"/>
            <p:cNvGrpSpPr/>
            <p:nvPr/>
          </p:nvGrpSpPr>
          <p:grpSpPr>
            <a:xfrm>
              <a:off x="15240" y="7178325"/>
              <a:ext cx="450470" cy="450470"/>
              <a:chOff x="0" y="0"/>
              <a:chExt cx="812800" cy="812800"/>
            </a:xfrm>
          </p:grpSpPr>
          <p:sp>
            <p:nvSpPr>
              <p:cNvPr id="336" name="Google Shape;336;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37" name="Google Shape;337;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38" name="Google Shape;338;p15"/>
            <p:cNvGrpSpPr/>
            <p:nvPr/>
          </p:nvGrpSpPr>
          <p:grpSpPr>
            <a:xfrm>
              <a:off x="1941616" y="0"/>
              <a:ext cx="450470" cy="450470"/>
              <a:chOff x="0" y="0"/>
              <a:chExt cx="812800" cy="812800"/>
            </a:xfrm>
          </p:grpSpPr>
          <p:sp>
            <p:nvSpPr>
              <p:cNvPr id="339" name="Google Shape;339;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0" name="Google Shape;340;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41" name="Google Shape;341;p15"/>
            <p:cNvGrpSpPr/>
            <p:nvPr/>
          </p:nvGrpSpPr>
          <p:grpSpPr>
            <a:xfrm>
              <a:off x="8641080" y="70702"/>
              <a:ext cx="450470" cy="450470"/>
              <a:chOff x="0" y="0"/>
              <a:chExt cx="812800" cy="812800"/>
            </a:xfrm>
          </p:grpSpPr>
          <p:sp>
            <p:nvSpPr>
              <p:cNvPr id="342" name="Google Shape;342;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3" name="Google Shape;343;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44" name="Google Shape;344;p15"/>
            <p:cNvGrpSpPr/>
            <p:nvPr/>
          </p:nvGrpSpPr>
          <p:grpSpPr>
            <a:xfrm>
              <a:off x="45720" y="88912"/>
              <a:ext cx="450470" cy="450470"/>
              <a:chOff x="0" y="0"/>
              <a:chExt cx="812800" cy="812800"/>
            </a:xfrm>
          </p:grpSpPr>
          <p:sp>
            <p:nvSpPr>
              <p:cNvPr id="345" name="Google Shape;345;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46" name="Google Shape;346;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347" name="Google Shape;347;p15"/>
          <p:cNvGrpSpPr/>
          <p:nvPr/>
        </p:nvGrpSpPr>
        <p:grpSpPr>
          <a:xfrm>
            <a:off x="390010" y="383599"/>
            <a:ext cx="6818662" cy="7015545"/>
            <a:chOff x="0" y="0"/>
            <a:chExt cx="9091550" cy="9354060"/>
          </a:xfrm>
        </p:grpSpPr>
        <p:cxnSp>
          <p:nvCxnSpPr>
            <p:cNvPr id="348" name="Google Shape;348;p15"/>
            <p:cNvCxnSpPr/>
            <p:nvPr/>
          </p:nvCxnSpPr>
          <p:spPr>
            <a:xfrm>
              <a:off x="245555" y="450470"/>
              <a:ext cx="0" cy="8656320"/>
            </a:xfrm>
            <a:prstGeom prst="straightConnector1">
              <a:avLst/>
            </a:prstGeom>
            <a:noFill/>
            <a:ln w="50800" cap="flat" cmpd="sng">
              <a:solidFill>
                <a:srgbClr val="FFFFFF"/>
              </a:solidFill>
              <a:prstDash val="solid"/>
              <a:round/>
              <a:headEnd type="none" w="sm" len="sm"/>
              <a:tailEnd type="none" w="sm" len="sm"/>
            </a:ln>
          </p:spPr>
        </p:cxnSp>
        <p:grpSp>
          <p:nvGrpSpPr>
            <p:cNvPr id="349" name="Google Shape;349;p15"/>
            <p:cNvGrpSpPr/>
            <p:nvPr/>
          </p:nvGrpSpPr>
          <p:grpSpPr>
            <a:xfrm>
              <a:off x="0" y="8903590"/>
              <a:ext cx="450470" cy="450470"/>
              <a:chOff x="0" y="0"/>
              <a:chExt cx="812800" cy="812800"/>
            </a:xfrm>
          </p:grpSpPr>
          <p:sp>
            <p:nvSpPr>
              <p:cNvPr id="350" name="Google Shape;350;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1" name="Google Shape;351;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352" name="Google Shape;352;p15"/>
            <p:cNvCxnSpPr/>
            <p:nvPr/>
          </p:nvCxnSpPr>
          <p:spPr>
            <a:xfrm rot="10800000">
              <a:off x="209995" y="270537"/>
              <a:ext cx="8656320" cy="0"/>
            </a:xfrm>
            <a:prstGeom prst="straightConnector1">
              <a:avLst/>
            </a:prstGeom>
            <a:noFill/>
            <a:ln w="50800" cap="flat" cmpd="sng">
              <a:solidFill>
                <a:srgbClr val="FFFFFF"/>
              </a:solidFill>
              <a:prstDash val="solid"/>
              <a:round/>
              <a:headEnd type="none" w="sm" len="sm"/>
              <a:tailEnd type="none" w="sm" len="sm"/>
            </a:ln>
          </p:spPr>
        </p:cxnSp>
        <p:grpSp>
          <p:nvGrpSpPr>
            <p:cNvPr id="353" name="Google Shape;353;p15"/>
            <p:cNvGrpSpPr/>
            <p:nvPr/>
          </p:nvGrpSpPr>
          <p:grpSpPr>
            <a:xfrm>
              <a:off x="15240" y="7178325"/>
              <a:ext cx="450470" cy="450470"/>
              <a:chOff x="0" y="0"/>
              <a:chExt cx="812800" cy="812800"/>
            </a:xfrm>
          </p:grpSpPr>
          <p:sp>
            <p:nvSpPr>
              <p:cNvPr id="354" name="Google Shape;354;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5" name="Google Shape;355;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56" name="Google Shape;356;p15"/>
            <p:cNvGrpSpPr/>
            <p:nvPr/>
          </p:nvGrpSpPr>
          <p:grpSpPr>
            <a:xfrm>
              <a:off x="1941616" y="0"/>
              <a:ext cx="450470" cy="450470"/>
              <a:chOff x="0" y="0"/>
              <a:chExt cx="812800" cy="812800"/>
            </a:xfrm>
          </p:grpSpPr>
          <p:sp>
            <p:nvSpPr>
              <p:cNvPr id="357" name="Google Shape;357;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58" name="Google Shape;358;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59" name="Google Shape;359;p15"/>
            <p:cNvGrpSpPr/>
            <p:nvPr/>
          </p:nvGrpSpPr>
          <p:grpSpPr>
            <a:xfrm>
              <a:off x="8641080" y="70702"/>
              <a:ext cx="450470" cy="450470"/>
              <a:chOff x="0" y="0"/>
              <a:chExt cx="812800" cy="812800"/>
            </a:xfrm>
          </p:grpSpPr>
          <p:sp>
            <p:nvSpPr>
              <p:cNvPr id="360" name="Google Shape;360;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1" name="Google Shape;361;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62" name="Google Shape;362;p15"/>
            <p:cNvGrpSpPr/>
            <p:nvPr/>
          </p:nvGrpSpPr>
          <p:grpSpPr>
            <a:xfrm>
              <a:off x="45720" y="88912"/>
              <a:ext cx="450470" cy="450470"/>
              <a:chOff x="0" y="0"/>
              <a:chExt cx="812800" cy="812800"/>
            </a:xfrm>
          </p:grpSpPr>
          <p:sp>
            <p:nvSpPr>
              <p:cNvPr id="363" name="Google Shape;363;p15"/>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64" name="Google Shape;364;p15"/>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sp>
        <p:nvSpPr>
          <p:cNvPr id="125" name="Google Shape;125;p10"/>
          <p:cNvSpPr txBox="1"/>
          <p:nvPr/>
        </p:nvSpPr>
        <p:spPr>
          <a:xfrm>
            <a:off x="1452880" y="6515100"/>
            <a:ext cx="15015210" cy="191325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For Storage Type 100, we have maintained the Stock Removal Strategy as F, which represents FIFO — First In, First Out. This means that when SAP needs to pick replenishment stock from Storage Type 100, the system will look for the oldest available quant and propose the corresponding source bin</a:t>
            </a:r>
            <a:endParaRPr lang="en-US" altLang="en-US" sz="2400" b="1">
              <a:solidFill>
                <a:schemeClr val="bg1"/>
              </a:solidFill>
              <a:latin typeface="Cuprum" panose="00000500000000000000"/>
              <a:ea typeface="Cuprum" panose="00000500000000000000"/>
              <a:cs typeface="Cuprum" panose="00000500000000000000"/>
            </a:endParaRPr>
          </a:p>
        </p:txBody>
      </p:sp>
      <p:pic>
        <p:nvPicPr>
          <p:cNvPr id="20" name="Picture 3" descr="WMForgeLogo"/>
          <p:cNvPicPr>
            <a:picLocks noChangeAspect="1"/>
          </p:cNvPicPr>
          <p:nvPr/>
        </p:nvPicPr>
        <p:blipFill>
          <a:blip r:embed="rId2"/>
          <a:stretch>
            <a:fillRect/>
          </a:stretch>
        </p:blipFill>
        <p:spPr>
          <a:xfrm>
            <a:off x="16162020" y="250825"/>
            <a:ext cx="1935480" cy="1935480"/>
          </a:xfrm>
          <a:prstGeom prst="rect">
            <a:avLst/>
          </a:prstGeom>
        </p:spPr>
      </p:pic>
      <p:pic>
        <p:nvPicPr>
          <p:cNvPr id="8" name="Picture 8"/>
          <p:cNvPicPr>
            <a:picLocks noChangeAspect="1"/>
          </p:cNvPicPr>
          <p:nvPr/>
        </p:nvPicPr>
        <p:blipFill>
          <a:blip r:embed="rId3"/>
          <a:stretch>
            <a:fillRect/>
          </a:stretch>
        </p:blipFill>
        <p:spPr>
          <a:xfrm>
            <a:off x="1877695" y="1212850"/>
            <a:ext cx="8482330" cy="4676140"/>
          </a:xfrm>
          <a:prstGeom prst="roundRect">
            <a:avLst/>
          </a:prstGeom>
          <a:noFill/>
          <a:ln w="53975">
            <a:solidFill>
              <a:schemeClr val="bg2">
                <a:lumMod val="60000"/>
                <a:lumOff val="40000"/>
              </a:schemeClr>
            </a:solidFill>
          </a:ln>
        </p:spPr>
      </p:pic>
      <p:sp>
        <p:nvSpPr>
          <p:cNvPr id="2" name="Google Shape;124;p10"/>
          <p:cNvSpPr txBox="1"/>
          <p:nvPr/>
        </p:nvSpPr>
        <p:spPr>
          <a:xfrm>
            <a:off x="10732135" y="2667635"/>
            <a:ext cx="5894070" cy="155321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SPRO → Logistics Execution → Warehouse Management → </a:t>
            </a:r>
            <a:r>
              <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Master Data</a:t>
            </a:r>
            <a:r>
              <a:rPr lang="en-US"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 → </a:t>
            </a:r>
            <a:r>
              <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rPr>
              <a:t>Define Storage Types </a:t>
            </a:r>
            <a:r>
              <a:rPr lang="en-US" altLang="en-US" sz="2400" b="1">
                <a:solidFill>
                  <a:srgbClr val="FFFFFF"/>
                </a:solidFill>
                <a:latin typeface="Cuprum" panose="00000500000000000000"/>
                <a:ea typeface="Cuprum" panose="00000500000000000000"/>
                <a:cs typeface="Cuprum" panose="00000500000000000000"/>
                <a:sym typeface="Cuprum" panose="00000500000000000000"/>
              </a:rPr>
              <a:t>→</a:t>
            </a:r>
            <a:r>
              <a:rPr lang="en-IN" altLang="en-US" sz="2400" b="1">
                <a:solidFill>
                  <a:srgbClr val="FFFFFF"/>
                </a:solidFill>
                <a:latin typeface="Cuprum" panose="00000500000000000000"/>
                <a:ea typeface="Cuprum" panose="00000500000000000000"/>
                <a:cs typeface="Cuprum" panose="00000500000000000000"/>
                <a:sym typeface="Cuprum" panose="00000500000000000000"/>
              </a:rPr>
              <a:t> Details of selected Storgae Types</a:t>
            </a:r>
            <a:endParaRPr lang="en-IN" altLang="en-US" sz="24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379" name="Shape 379"/>
        <p:cNvGrpSpPr/>
        <p:nvPr/>
      </p:nvGrpSpPr>
      <p:grpSpPr>
        <a:xfrm>
          <a:off x="0" y="0"/>
          <a:ext cx="0" cy="0"/>
          <a:chOff x="0" y="0"/>
          <a:chExt cx="0" cy="0"/>
        </a:xfrm>
      </p:grpSpPr>
      <p:sp>
        <p:nvSpPr>
          <p:cNvPr id="380" name="Google Shape;380;p1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txBody>
          <a:bodyPr/>
          <a:p>
            <a:endParaRPr lang="en-US"/>
          </a:p>
        </p:txBody>
      </p:sp>
      <p:cxnSp>
        <p:nvCxnSpPr>
          <p:cNvPr id="383" name="Google Shape;383;p16"/>
          <p:cNvCxnSpPr/>
          <p:nvPr/>
        </p:nvCxnSpPr>
        <p:spPr>
          <a:xfrm>
            <a:off x="574176" y="2739129"/>
            <a:ext cx="0" cy="6492240"/>
          </a:xfrm>
          <a:prstGeom prst="straightConnector1">
            <a:avLst/>
          </a:prstGeom>
          <a:noFill/>
          <a:ln w="38100" cap="flat" cmpd="sng">
            <a:solidFill>
              <a:srgbClr val="5271FF"/>
            </a:solidFill>
            <a:prstDash val="solid"/>
            <a:round/>
            <a:headEnd type="none" w="sm" len="sm"/>
            <a:tailEnd type="none" w="sm" len="sm"/>
          </a:ln>
        </p:spPr>
      </p:cxnSp>
      <p:grpSp>
        <p:nvGrpSpPr>
          <p:cNvPr id="384" name="Google Shape;384;p16"/>
          <p:cNvGrpSpPr/>
          <p:nvPr/>
        </p:nvGrpSpPr>
        <p:grpSpPr>
          <a:xfrm>
            <a:off x="390010" y="9078969"/>
            <a:ext cx="337852" cy="337852"/>
            <a:chOff x="0" y="0"/>
            <a:chExt cx="812800" cy="812800"/>
          </a:xfrm>
        </p:grpSpPr>
        <p:sp>
          <p:nvSpPr>
            <p:cNvPr id="385" name="Google Shape;38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 name="Google Shape;38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87" name="Google Shape;387;p16"/>
          <p:cNvGrpSpPr/>
          <p:nvPr/>
        </p:nvGrpSpPr>
        <p:grpSpPr>
          <a:xfrm>
            <a:off x="401440" y="7785021"/>
            <a:ext cx="337852" cy="337852"/>
            <a:chOff x="0" y="0"/>
            <a:chExt cx="812800" cy="812800"/>
          </a:xfrm>
        </p:grpSpPr>
        <p:sp>
          <p:nvSpPr>
            <p:cNvPr id="388" name="Google Shape;388;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9" name="Google Shape;389;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90" name="Google Shape;390;p16"/>
          <p:cNvGrpSpPr/>
          <p:nvPr/>
        </p:nvGrpSpPr>
        <p:grpSpPr>
          <a:xfrm>
            <a:off x="424300" y="2467960"/>
            <a:ext cx="337852" cy="337852"/>
            <a:chOff x="0" y="0"/>
            <a:chExt cx="812800" cy="812800"/>
          </a:xfrm>
        </p:grpSpPr>
        <p:sp>
          <p:nvSpPr>
            <p:cNvPr id="391" name="Google Shape;391;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2" name="Google Shape;392;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393" name="Google Shape;393;p16"/>
          <p:cNvCxnSpPr/>
          <p:nvPr/>
        </p:nvCxnSpPr>
        <p:spPr>
          <a:xfrm rot="10800000">
            <a:off x="570366" y="9301162"/>
            <a:ext cx="6492240" cy="0"/>
          </a:xfrm>
          <a:prstGeom prst="straightConnector1">
            <a:avLst/>
          </a:prstGeom>
          <a:noFill/>
          <a:ln w="38100" cap="flat" cmpd="sng">
            <a:solidFill>
              <a:srgbClr val="5271FF"/>
            </a:solidFill>
            <a:prstDash val="solid"/>
            <a:round/>
            <a:headEnd type="none" w="sm" len="sm"/>
            <a:tailEnd type="none" w="sm" len="sm"/>
          </a:ln>
        </p:spPr>
      </p:cxnSp>
      <p:grpSp>
        <p:nvGrpSpPr>
          <p:cNvPr id="394" name="Google Shape;394;p16"/>
          <p:cNvGrpSpPr/>
          <p:nvPr/>
        </p:nvGrpSpPr>
        <p:grpSpPr>
          <a:xfrm>
            <a:off x="6876387" y="9132236"/>
            <a:ext cx="337852" cy="337852"/>
            <a:chOff x="0" y="0"/>
            <a:chExt cx="812800" cy="812800"/>
          </a:xfrm>
        </p:grpSpPr>
        <p:sp>
          <p:nvSpPr>
            <p:cNvPr id="395" name="Google Shape;39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6" name="Google Shape;39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02" name="Google Shape;402;p16"/>
          <p:cNvGrpSpPr/>
          <p:nvPr/>
        </p:nvGrpSpPr>
        <p:grpSpPr>
          <a:xfrm rot="5400000">
            <a:off x="10991935" y="179337"/>
            <a:ext cx="6818662" cy="7015545"/>
            <a:chOff x="0" y="0"/>
            <a:chExt cx="9091550" cy="9354060"/>
          </a:xfrm>
        </p:grpSpPr>
        <p:cxnSp>
          <p:nvCxnSpPr>
            <p:cNvPr id="403" name="Google Shape;403;p16"/>
            <p:cNvCxnSpPr/>
            <p:nvPr/>
          </p:nvCxnSpPr>
          <p:spPr>
            <a:xfrm>
              <a:off x="245555" y="450470"/>
              <a:ext cx="0" cy="8656320"/>
            </a:xfrm>
            <a:prstGeom prst="straightConnector1">
              <a:avLst/>
            </a:prstGeom>
            <a:noFill/>
            <a:ln w="50800" cap="flat" cmpd="sng">
              <a:solidFill>
                <a:srgbClr val="5271FF"/>
              </a:solidFill>
              <a:prstDash val="solid"/>
              <a:round/>
              <a:headEnd type="none" w="sm" len="sm"/>
              <a:tailEnd type="none" w="sm" len="sm"/>
            </a:ln>
          </p:spPr>
        </p:cxnSp>
        <p:grpSp>
          <p:nvGrpSpPr>
            <p:cNvPr id="404" name="Google Shape;404;p16"/>
            <p:cNvGrpSpPr/>
            <p:nvPr/>
          </p:nvGrpSpPr>
          <p:grpSpPr>
            <a:xfrm>
              <a:off x="0" y="8903590"/>
              <a:ext cx="450470" cy="450470"/>
              <a:chOff x="0" y="0"/>
              <a:chExt cx="812800" cy="812800"/>
            </a:xfrm>
          </p:grpSpPr>
          <p:sp>
            <p:nvSpPr>
              <p:cNvPr id="405" name="Google Shape;40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 name="Google Shape;40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407" name="Google Shape;407;p16"/>
            <p:cNvCxnSpPr/>
            <p:nvPr/>
          </p:nvCxnSpPr>
          <p:spPr>
            <a:xfrm rot="10800000">
              <a:off x="209995" y="270537"/>
              <a:ext cx="8656320" cy="0"/>
            </a:xfrm>
            <a:prstGeom prst="straightConnector1">
              <a:avLst/>
            </a:prstGeom>
            <a:noFill/>
            <a:ln w="50800" cap="flat" cmpd="sng">
              <a:solidFill>
                <a:srgbClr val="5271FF"/>
              </a:solidFill>
              <a:prstDash val="solid"/>
              <a:round/>
              <a:headEnd type="none" w="sm" len="sm"/>
              <a:tailEnd type="none" w="sm" len="sm"/>
            </a:ln>
          </p:spPr>
        </p:cxnSp>
        <p:grpSp>
          <p:nvGrpSpPr>
            <p:cNvPr id="408" name="Google Shape;408;p16"/>
            <p:cNvGrpSpPr/>
            <p:nvPr/>
          </p:nvGrpSpPr>
          <p:grpSpPr>
            <a:xfrm>
              <a:off x="15240" y="7178325"/>
              <a:ext cx="450470" cy="450470"/>
              <a:chOff x="0" y="0"/>
              <a:chExt cx="812800" cy="812800"/>
            </a:xfrm>
          </p:grpSpPr>
          <p:sp>
            <p:nvSpPr>
              <p:cNvPr id="409" name="Google Shape;409;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 name="Google Shape;410;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11" name="Google Shape;411;p16"/>
            <p:cNvGrpSpPr/>
            <p:nvPr/>
          </p:nvGrpSpPr>
          <p:grpSpPr>
            <a:xfrm>
              <a:off x="1941616" y="0"/>
              <a:ext cx="450470" cy="450470"/>
              <a:chOff x="0" y="0"/>
              <a:chExt cx="812800" cy="812800"/>
            </a:xfrm>
          </p:grpSpPr>
          <p:sp>
            <p:nvSpPr>
              <p:cNvPr id="412" name="Google Shape;412;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 name="Google Shape;413;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14" name="Google Shape;414;p16"/>
            <p:cNvGrpSpPr/>
            <p:nvPr/>
          </p:nvGrpSpPr>
          <p:grpSpPr>
            <a:xfrm>
              <a:off x="8641080" y="70702"/>
              <a:ext cx="450470" cy="450470"/>
              <a:chOff x="0" y="0"/>
              <a:chExt cx="812800" cy="812800"/>
            </a:xfrm>
          </p:grpSpPr>
          <p:sp>
            <p:nvSpPr>
              <p:cNvPr id="415" name="Google Shape;41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 name="Google Shape;41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17" name="Google Shape;417;p16"/>
            <p:cNvGrpSpPr/>
            <p:nvPr/>
          </p:nvGrpSpPr>
          <p:grpSpPr>
            <a:xfrm>
              <a:off x="45720" y="88912"/>
              <a:ext cx="450470" cy="450470"/>
              <a:chOff x="0" y="0"/>
              <a:chExt cx="812800" cy="812800"/>
            </a:xfrm>
          </p:grpSpPr>
          <p:sp>
            <p:nvSpPr>
              <p:cNvPr id="418" name="Google Shape;418;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 name="Google Shape;419;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420" name="Google Shape;420;p16"/>
          <p:cNvGrpSpPr/>
          <p:nvPr/>
        </p:nvGrpSpPr>
        <p:grpSpPr>
          <a:xfrm>
            <a:off x="1629190" y="277778"/>
            <a:ext cx="5247198" cy="359853"/>
            <a:chOff x="0" y="0"/>
            <a:chExt cx="6996264" cy="479804"/>
          </a:xfrm>
        </p:grpSpPr>
        <p:cxnSp>
          <p:nvCxnSpPr>
            <p:cNvPr id="421" name="Google Shape;421;p16"/>
            <p:cNvCxnSpPr/>
            <p:nvPr/>
          </p:nvCxnSpPr>
          <p:spPr>
            <a:xfrm rot="10800000">
              <a:off x="210609" y="214514"/>
              <a:ext cx="6655451" cy="0"/>
            </a:xfrm>
            <a:prstGeom prst="straightConnector1">
              <a:avLst/>
            </a:prstGeom>
            <a:noFill/>
            <a:ln w="50800" cap="flat" cmpd="sng">
              <a:solidFill>
                <a:srgbClr val="5271FF"/>
              </a:solidFill>
              <a:prstDash val="solid"/>
              <a:round/>
              <a:headEnd type="none" w="sm" len="sm"/>
              <a:tailEnd type="none" w="sm" len="sm"/>
            </a:ln>
          </p:spPr>
        </p:cxnSp>
        <p:grpSp>
          <p:nvGrpSpPr>
            <p:cNvPr id="422" name="Google Shape;422;p16"/>
            <p:cNvGrpSpPr/>
            <p:nvPr/>
          </p:nvGrpSpPr>
          <p:grpSpPr>
            <a:xfrm rot="5400000">
              <a:off x="6528177" y="11717"/>
              <a:ext cx="468087" cy="468087"/>
              <a:chOff x="0" y="0"/>
              <a:chExt cx="812800" cy="812800"/>
            </a:xfrm>
          </p:grpSpPr>
          <p:sp>
            <p:nvSpPr>
              <p:cNvPr id="423" name="Google Shape;423;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4" name="Google Shape;424;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25" name="Google Shape;425;p16"/>
            <p:cNvGrpSpPr/>
            <p:nvPr/>
          </p:nvGrpSpPr>
          <p:grpSpPr>
            <a:xfrm rot="5400000">
              <a:off x="0" y="0"/>
              <a:ext cx="444652" cy="444652"/>
              <a:chOff x="0" y="0"/>
              <a:chExt cx="812800" cy="812800"/>
            </a:xfrm>
          </p:grpSpPr>
          <p:sp>
            <p:nvSpPr>
              <p:cNvPr id="426" name="Google Shape;426;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7" name="Google Shape;427;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28" name="Google Shape;428;p16"/>
            <p:cNvGrpSpPr/>
            <p:nvPr/>
          </p:nvGrpSpPr>
          <p:grpSpPr>
            <a:xfrm rot="10800000">
              <a:off x="6528177" y="11717"/>
              <a:ext cx="444652" cy="444652"/>
              <a:chOff x="0" y="0"/>
              <a:chExt cx="812800" cy="812800"/>
            </a:xfrm>
          </p:grpSpPr>
          <p:sp>
            <p:nvSpPr>
              <p:cNvPr id="429" name="Google Shape;429;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0" name="Google Shape;430;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sp>
        <p:nvSpPr>
          <p:cNvPr id="124" name="Google Shape;124;p10"/>
          <p:cNvSpPr txBox="1"/>
          <p:nvPr/>
        </p:nvSpPr>
        <p:spPr>
          <a:xfrm>
            <a:off x="1421130" y="1019175"/>
            <a:ext cx="4451985" cy="541655"/>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Execution Start From here</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
        <p:nvSpPr>
          <p:cNvPr id="2" name="Google Shape;124;p10"/>
          <p:cNvSpPr txBox="1"/>
          <p:nvPr/>
        </p:nvSpPr>
        <p:spPr>
          <a:xfrm>
            <a:off x="1421130" y="1968500"/>
            <a:ext cx="7595870" cy="583565"/>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T-Code: LT10   (To Check the available stock)</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pic>
        <p:nvPicPr>
          <p:cNvPr id="10" name="Picture 10"/>
          <p:cNvPicPr>
            <a:picLocks noChangeAspect="1"/>
          </p:cNvPicPr>
          <p:nvPr/>
        </p:nvPicPr>
        <p:blipFill>
          <a:blip r:embed="rId2"/>
          <a:stretch>
            <a:fillRect/>
          </a:stretch>
        </p:blipFill>
        <p:spPr>
          <a:xfrm>
            <a:off x="1660525" y="3197225"/>
            <a:ext cx="6236970" cy="2564765"/>
          </a:xfrm>
          <a:prstGeom prst="roundRect">
            <a:avLst/>
          </a:prstGeom>
          <a:noFill/>
          <a:ln w="53975">
            <a:solidFill>
              <a:schemeClr val="bg2">
                <a:lumMod val="60000"/>
                <a:lumOff val="40000"/>
              </a:schemeClr>
            </a:solidFill>
          </a:ln>
        </p:spPr>
      </p:pic>
      <p:pic>
        <p:nvPicPr>
          <p:cNvPr id="20" name="Picture 3" descr="WMForgeLogo"/>
          <p:cNvPicPr>
            <a:picLocks noChangeAspect="1"/>
          </p:cNvPicPr>
          <p:nvPr/>
        </p:nvPicPr>
        <p:blipFill>
          <a:blip r:embed="rId3"/>
          <a:stretch>
            <a:fillRect/>
          </a:stretch>
        </p:blipFill>
        <p:spPr>
          <a:xfrm>
            <a:off x="15770860" y="434975"/>
            <a:ext cx="1935480" cy="1935480"/>
          </a:xfrm>
          <a:prstGeom prst="rect">
            <a:avLst/>
          </a:prstGeom>
        </p:spPr>
      </p:pic>
      <p:pic>
        <p:nvPicPr>
          <p:cNvPr id="11" name="Picture 11"/>
          <p:cNvPicPr>
            <a:picLocks noChangeAspect="1"/>
          </p:cNvPicPr>
          <p:nvPr/>
        </p:nvPicPr>
        <p:blipFill>
          <a:blip r:embed="rId4"/>
          <a:stretch>
            <a:fillRect/>
          </a:stretch>
        </p:blipFill>
        <p:spPr>
          <a:xfrm>
            <a:off x="9399905" y="2072005"/>
            <a:ext cx="6713220" cy="4181475"/>
          </a:xfrm>
          <a:prstGeom prst="roundRect">
            <a:avLst/>
          </a:prstGeom>
          <a:noFill/>
          <a:ln w="53975">
            <a:solidFill>
              <a:schemeClr val="bg2">
                <a:lumMod val="60000"/>
                <a:lumOff val="40000"/>
              </a:schemeClr>
            </a:solidFill>
          </a:ln>
        </p:spPr>
      </p:pic>
      <p:sp>
        <p:nvSpPr>
          <p:cNvPr id="125" name="Google Shape;125;p10"/>
          <p:cNvSpPr txBox="1"/>
          <p:nvPr/>
        </p:nvSpPr>
        <p:spPr>
          <a:xfrm>
            <a:off x="1421130" y="6187440"/>
            <a:ext cx="6904990" cy="233997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First, we check the current stock in the fixed bin using LT10. Here, the available stock is only 195 EA, while the minimum quantity maintained for this material in the Material Master is 200 EA.</a:t>
            </a:r>
            <a:endParaRPr lang="en-US" altLang="en-US" sz="2400" b="1">
              <a:solidFill>
                <a:schemeClr val="bg1"/>
              </a:solidFill>
              <a:latin typeface="Cuprum" panose="00000500000000000000"/>
              <a:ea typeface="Cuprum" panose="00000500000000000000"/>
              <a:cs typeface="Cuprum" panose="00000500000000000000"/>
            </a:endParaRPr>
          </a:p>
        </p:txBody>
      </p:sp>
      <p:sp>
        <p:nvSpPr>
          <p:cNvPr id="3" name="Google Shape;125;p10"/>
          <p:cNvSpPr txBox="1"/>
          <p:nvPr/>
        </p:nvSpPr>
        <p:spPr>
          <a:xfrm>
            <a:off x="9399905" y="6717030"/>
            <a:ext cx="6904990" cy="233997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Since the current stock has fallen below the predefined minimum level, the fixed bin requires replenishment. We can now proceed with the replenishment process to bring the stock back to the required leve</a:t>
            </a:r>
            <a:r>
              <a:rPr lang="en-IN" altLang="en-US" sz="2400" b="1">
                <a:solidFill>
                  <a:schemeClr val="bg1"/>
                </a:solidFill>
                <a:latin typeface="Cuprum" panose="00000500000000000000"/>
                <a:ea typeface="Cuprum" panose="00000500000000000000"/>
                <a:cs typeface="Cuprum" panose="00000500000000000000"/>
              </a:rPr>
              <a:t>l</a:t>
            </a:r>
            <a:endParaRPr lang="en-IN" altLang="en-US" sz="2400" b="1">
              <a:solidFill>
                <a:schemeClr val="bg1"/>
              </a:solidFill>
              <a:latin typeface="Cuprum" panose="00000500000000000000"/>
              <a:ea typeface="Cuprum" panose="00000500000000000000"/>
              <a:cs typeface="Cuprum" panose="00000500000000000000"/>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446" name="Shape 446"/>
        <p:cNvGrpSpPr/>
        <p:nvPr/>
      </p:nvGrpSpPr>
      <p:grpSpPr>
        <a:xfrm>
          <a:off x="0" y="0"/>
          <a:ext cx="0" cy="0"/>
          <a:chOff x="0" y="0"/>
          <a:chExt cx="0" cy="0"/>
        </a:xfrm>
      </p:grpSpPr>
      <p:sp>
        <p:nvSpPr>
          <p:cNvPr id="380" name="Google Shape;380;p16"/>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txBody>
          <a:bodyPr/>
          <a:p>
            <a:endParaRPr lang="en-US"/>
          </a:p>
        </p:txBody>
      </p:sp>
      <p:cxnSp>
        <p:nvCxnSpPr>
          <p:cNvPr id="383" name="Google Shape;383;p16"/>
          <p:cNvCxnSpPr/>
          <p:nvPr/>
        </p:nvCxnSpPr>
        <p:spPr>
          <a:xfrm>
            <a:off x="574176" y="2739129"/>
            <a:ext cx="0" cy="6492240"/>
          </a:xfrm>
          <a:prstGeom prst="straightConnector1">
            <a:avLst/>
          </a:prstGeom>
          <a:noFill/>
          <a:ln w="38100" cap="flat" cmpd="sng">
            <a:solidFill>
              <a:srgbClr val="5271FF"/>
            </a:solidFill>
            <a:prstDash val="solid"/>
            <a:round/>
            <a:headEnd type="none" w="sm" len="sm"/>
            <a:tailEnd type="none" w="sm" len="sm"/>
          </a:ln>
        </p:spPr>
      </p:cxnSp>
      <p:grpSp>
        <p:nvGrpSpPr>
          <p:cNvPr id="384" name="Google Shape;384;p16"/>
          <p:cNvGrpSpPr/>
          <p:nvPr/>
        </p:nvGrpSpPr>
        <p:grpSpPr>
          <a:xfrm>
            <a:off x="390010" y="9078969"/>
            <a:ext cx="337852" cy="337852"/>
            <a:chOff x="0" y="0"/>
            <a:chExt cx="812800" cy="812800"/>
          </a:xfrm>
        </p:grpSpPr>
        <p:sp>
          <p:nvSpPr>
            <p:cNvPr id="385" name="Google Shape;38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6" name="Google Shape;38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87" name="Google Shape;387;p16"/>
          <p:cNvGrpSpPr/>
          <p:nvPr/>
        </p:nvGrpSpPr>
        <p:grpSpPr>
          <a:xfrm>
            <a:off x="401440" y="7785021"/>
            <a:ext cx="337852" cy="337852"/>
            <a:chOff x="0" y="0"/>
            <a:chExt cx="812800" cy="812800"/>
          </a:xfrm>
        </p:grpSpPr>
        <p:sp>
          <p:nvSpPr>
            <p:cNvPr id="388" name="Google Shape;388;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89" name="Google Shape;389;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390" name="Google Shape;390;p16"/>
          <p:cNvGrpSpPr/>
          <p:nvPr/>
        </p:nvGrpSpPr>
        <p:grpSpPr>
          <a:xfrm>
            <a:off x="424300" y="2467960"/>
            <a:ext cx="337852" cy="337852"/>
            <a:chOff x="0" y="0"/>
            <a:chExt cx="812800" cy="812800"/>
          </a:xfrm>
        </p:grpSpPr>
        <p:sp>
          <p:nvSpPr>
            <p:cNvPr id="391" name="Google Shape;391;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2" name="Google Shape;392;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393" name="Google Shape;393;p16"/>
          <p:cNvCxnSpPr/>
          <p:nvPr/>
        </p:nvCxnSpPr>
        <p:spPr>
          <a:xfrm rot="10800000">
            <a:off x="570366" y="9301162"/>
            <a:ext cx="6492240" cy="0"/>
          </a:xfrm>
          <a:prstGeom prst="straightConnector1">
            <a:avLst/>
          </a:prstGeom>
          <a:noFill/>
          <a:ln w="38100" cap="flat" cmpd="sng">
            <a:solidFill>
              <a:srgbClr val="5271FF"/>
            </a:solidFill>
            <a:prstDash val="solid"/>
            <a:round/>
            <a:headEnd type="none" w="sm" len="sm"/>
            <a:tailEnd type="none" w="sm" len="sm"/>
          </a:ln>
        </p:spPr>
      </p:cxnSp>
      <p:grpSp>
        <p:nvGrpSpPr>
          <p:cNvPr id="394" name="Google Shape;394;p16"/>
          <p:cNvGrpSpPr/>
          <p:nvPr/>
        </p:nvGrpSpPr>
        <p:grpSpPr>
          <a:xfrm>
            <a:off x="6876387" y="9132236"/>
            <a:ext cx="337852" cy="337852"/>
            <a:chOff x="0" y="0"/>
            <a:chExt cx="812800" cy="812800"/>
          </a:xfrm>
        </p:grpSpPr>
        <p:sp>
          <p:nvSpPr>
            <p:cNvPr id="395" name="Google Shape;39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396" name="Google Shape;39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02" name="Google Shape;402;p16"/>
          <p:cNvGrpSpPr/>
          <p:nvPr/>
        </p:nvGrpSpPr>
        <p:grpSpPr>
          <a:xfrm rot="5400000">
            <a:off x="10991935" y="179337"/>
            <a:ext cx="6818662" cy="7015545"/>
            <a:chOff x="0" y="0"/>
            <a:chExt cx="9091550" cy="9354060"/>
          </a:xfrm>
        </p:grpSpPr>
        <p:cxnSp>
          <p:nvCxnSpPr>
            <p:cNvPr id="403" name="Google Shape;403;p16"/>
            <p:cNvCxnSpPr/>
            <p:nvPr/>
          </p:nvCxnSpPr>
          <p:spPr>
            <a:xfrm>
              <a:off x="245555" y="450470"/>
              <a:ext cx="0" cy="8656320"/>
            </a:xfrm>
            <a:prstGeom prst="straightConnector1">
              <a:avLst/>
            </a:prstGeom>
            <a:noFill/>
            <a:ln w="50800" cap="flat" cmpd="sng">
              <a:solidFill>
                <a:srgbClr val="5271FF"/>
              </a:solidFill>
              <a:prstDash val="solid"/>
              <a:round/>
              <a:headEnd type="none" w="sm" len="sm"/>
              <a:tailEnd type="none" w="sm" len="sm"/>
            </a:ln>
          </p:spPr>
        </p:cxnSp>
        <p:grpSp>
          <p:nvGrpSpPr>
            <p:cNvPr id="404" name="Google Shape;404;p16"/>
            <p:cNvGrpSpPr/>
            <p:nvPr/>
          </p:nvGrpSpPr>
          <p:grpSpPr>
            <a:xfrm>
              <a:off x="0" y="8903590"/>
              <a:ext cx="450470" cy="450470"/>
              <a:chOff x="0" y="0"/>
              <a:chExt cx="812800" cy="812800"/>
            </a:xfrm>
          </p:grpSpPr>
          <p:sp>
            <p:nvSpPr>
              <p:cNvPr id="405" name="Google Shape;40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06" name="Google Shape;40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407" name="Google Shape;407;p16"/>
            <p:cNvCxnSpPr/>
            <p:nvPr/>
          </p:nvCxnSpPr>
          <p:spPr>
            <a:xfrm rot="10800000">
              <a:off x="209995" y="270537"/>
              <a:ext cx="8656320" cy="0"/>
            </a:xfrm>
            <a:prstGeom prst="straightConnector1">
              <a:avLst/>
            </a:prstGeom>
            <a:noFill/>
            <a:ln w="50800" cap="flat" cmpd="sng">
              <a:solidFill>
                <a:srgbClr val="5271FF"/>
              </a:solidFill>
              <a:prstDash val="solid"/>
              <a:round/>
              <a:headEnd type="none" w="sm" len="sm"/>
              <a:tailEnd type="none" w="sm" len="sm"/>
            </a:ln>
          </p:spPr>
        </p:cxnSp>
        <p:grpSp>
          <p:nvGrpSpPr>
            <p:cNvPr id="408" name="Google Shape;408;p16"/>
            <p:cNvGrpSpPr/>
            <p:nvPr/>
          </p:nvGrpSpPr>
          <p:grpSpPr>
            <a:xfrm>
              <a:off x="15240" y="7178325"/>
              <a:ext cx="450470" cy="450470"/>
              <a:chOff x="0" y="0"/>
              <a:chExt cx="812800" cy="812800"/>
            </a:xfrm>
          </p:grpSpPr>
          <p:sp>
            <p:nvSpPr>
              <p:cNvPr id="409" name="Google Shape;409;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0" name="Google Shape;410;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11" name="Google Shape;411;p16"/>
            <p:cNvGrpSpPr/>
            <p:nvPr/>
          </p:nvGrpSpPr>
          <p:grpSpPr>
            <a:xfrm>
              <a:off x="1941616" y="0"/>
              <a:ext cx="450470" cy="450470"/>
              <a:chOff x="0" y="0"/>
              <a:chExt cx="812800" cy="812800"/>
            </a:xfrm>
          </p:grpSpPr>
          <p:sp>
            <p:nvSpPr>
              <p:cNvPr id="412" name="Google Shape;412;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3" name="Google Shape;413;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14" name="Google Shape;414;p16"/>
            <p:cNvGrpSpPr/>
            <p:nvPr/>
          </p:nvGrpSpPr>
          <p:grpSpPr>
            <a:xfrm>
              <a:off x="8641080" y="70702"/>
              <a:ext cx="450470" cy="450470"/>
              <a:chOff x="0" y="0"/>
              <a:chExt cx="812800" cy="812800"/>
            </a:xfrm>
          </p:grpSpPr>
          <p:sp>
            <p:nvSpPr>
              <p:cNvPr id="415" name="Google Shape;415;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6" name="Google Shape;416;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17" name="Google Shape;417;p16"/>
            <p:cNvGrpSpPr/>
            <p:nvPr/>
          </p:nvGrpSpPr>
          <p:grpSpPr>
            <a:xfrm>
              <a:off x="45720" y="88912"/>
              <a:ext cx="450470" cy="450470"/>
              <a:chOff x="0" y="0"/>
              <a:chExt cx="812800" cy="812800"/>
            </a:xfrm>
          </p:grpSpPr>
          <p:sp>
            <p:nvSpPr>
              <p:cNvPr id="418" name="Google Shape;418;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19" name="Google Shape;419;p16"/>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420" name="Google Shape;420;p16"/>
          <p:cNvGrpSpPr/>
          <p:nvPr/>
        </p:nvGrpSpPr>
        <p:grpSpPr>
          <a:xfrm>
            <a:off x="1629190" y="277778"/>
            <a:ext cx="5247198" cy="359853"/>
            <a:chOff x="0" y="0"/>
            <a:chExt cx="6996264" cy="479804"/>
          </a:xfrm>
        </p:grpSpPr>
        <p:cxnSp>
          <p:nvCxnSpPr>
            <p:cNvPr id="421" name="Google Shape;421;p16"/>
            <p:cNvCxnSpPr/>
            <p:nvPr/>
          </p:nvCxnSpPr>
          <p:spPr>
            <a:xfrm rot="10800000">
              <a:off x="210609" y="214514"/>
              <a:ext cx="6655451" cy="0"/>
            </a:xfrm>
            <a:prstGeom prst="straightConnector1">
              <a:avLst/>
            </a:prstGeom>
            <a:noFill/>
            <a:ln w="50800" cap="flat" cmpd="sng">
              <a:solidFill>
                <a:srgbClr val="5271FF"/>
              </a:solidFill>
              <a:prstDash val="solid"/>
              <a:round/>
              <a:headEnd type="none" w="sm" len="sm"/>
              <a:tailEnd type="none" w="sm" len="sm"/>
            </a:ln>
          </p:spPr>
        </p:cxnSp>
        <p:grpSp>
          <p:nvGrpSpPr>
            <p:cNvPr id="422" name="Google Shape;422;p16"/>
            <p:cNvGrpSpPr/>
            <p:nvPr/>
          </p:nvGrpSpPr>
          <p:grpSpPr>
            <a:xfrm rot="5400000">
              <a:off x="6528177" y="11717"/>
              <a:ext cx="468087" cy="468087"/>
              <a:chOff x="0" y="0"/>
              <a:chExt cx="812800" cy="812800"/>
            </a:xfrm>
          </p:grpSpPr>
          <p:sp>
            <p:nvSpPr>
              <p:cNvPr id="423" name="Google Shape;423;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4" name="Google Shape;424;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25" name="Google Shape;425;p16"/>
            <p:cNvGrpSpPr/>
            <p:nvPr/>
          </p:nvGrpSpPr>
          <p:grpSpPr>
            <a:xfrm rot="5400000">
              <a:off x="0" y="0"/>
              <a:ext cx="444652" cy="444652"/>
              <a:chOff x="0" y="0"/>
              <a:chExt cx="812800" cy="812800"/>
            </a:xfrm>
          </p:grpSpPr>
          <p:sp>
            <p:nvSpPr>
              <p:cNvPr id="426" name="Google Shape;426;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27" name="Google Shape;427;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28" name="Google Shape;428;p16"/>
            <p:cNvGrpSpPr/>
            <p:nvPr/>
          </p:nvGrpSpPr>
          <p:grpSpPr>
            <a:xfrm rot="10800000">
              <a:off x="6528177" y="11717"/>
              <a:ext cx="444652" cy="444652"/>
              <a:chOff x="0" y="0"/>
              <a:chExt cx="812800" cy="812800"/>
            </a:xfrm>
          </p:grpSpPr>
          <p:sp>
            <p:nvSpPr>
              <p:cNvPr id="429" name="Google Shape;429;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0" name="Google Shape;430;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grpSp>
        <p:nvGrpSpPr>
          <p:cNvPr id="431" name="Google Shape;431;p16"/>
          <p:cNvGrpSpPr/>
          <p:nvPr/>
        </p:nvGrpSpPr>
        <p:grpSpPr>
          <a:xfrm>
            <a:off x="11549829" y="9056968"/>
            <a:ext cx="5247198" cy="359853"/>
            <a:chOff x="0" y="0"/>
            <a:chExt cx="6996264" cy="479804"/>
          </a:xfrm>
        </p:grpSpPr>
        <p:cxnSp>
          <p:nvCxnSpPr>
            <p:cNvPr id="432" name="Google Shape;432;p16"/>
            <p:cNvCxnSpPr/>
            <p:nvPr/>
          </p:nvCxnSpPr>
          <p:spPr>
            <a:xfrm rot="10800000">
              <a:off x="210609" y="214514"/>
              <a:ext cx="6655451" cy="0"/>
            </a:xfrm>
            <a:prstGeom prst="straightConnector1">
              <a:avLst/>
            </a:prstGeom>
            <a:noFill/>
            <a:ln w="50800" cap="flat" cmpd="sng">
              <a:solidFill>
                <a:srgbClr val="5271FF"/>
              </a:solidFill>
              <a:prstDash val="solid"/>
              <a:round/>
              <a:headEnd type="none" w="sm" len="sm"/>
              <a:tailEnd type="none" w="sm" len="sm"/>
            </a:ln>
          </p:spPr>
        </p:cxnSp>
        <p:grpSp>
          <p:nvGrpSpPr>
            <p:cNvPr id="433" name="Google Shape;433;p16"/>
            <p:cNvGrpSpPr/>
            <p:nvPr/>
          </p:nvGrpSpPr>
          <p:grpSpPr>
            <a:xfrm rot="5400000">
              <a:off x="6528177" y="11717"/>
              <a:ext cx="468087" cy="468087"/>
              <a:chOff x="0" y="0"/>
              <a:chExt cx="812800" cy="812800"/>
            </a:xfrm>
          </p:grpSpPr>
          <p:sp>
            <p:nvSpPr>
              <p:cNvPr id="434" name="Google Shape;434;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5" name="Google Shape;435;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36" name="Google Shape;436;p16"/>
            <p:cNvGrpSpPr/>
            <p:nvPr/>
          </p:nvGrpSpPr>
          <p:grpSpPr>
            <a:xfrm rot="5400000">
              <a:off x="0" y="0"/>
              <a:ext cx="444652" cy="444652"/>
              <a:chOff x="0" y="0"/>
              <a:chExt cx="812800" cy="812800"/>
            </a:xfrm>
          </p:grpSpPr>
          <p:sp>
            <p:nvSpPr>
              <p:cNvPr id="437" name="Google Shape;437;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38" name="Google Shape;438;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439" name="Google Shape;439;p16"/>
            <p:cNvGrpSpPr/>
            <p:nvPr/>
          </p:nvGrpSpPr>
          <p:grpSpPr>
            <a:xfrm rot="10800000">
              <a:off x="6528177" y="11717"/>
              <a:ext cx="444652" cy="444652"/>
              <a:chOff x="0" y="0"/>
              <a:chExt cx="812800" cy="812800"/>
            </a:xfrm>
          </p:grpSpPr>
          <p:sp>
            <p:nvSpPr>
              <p:cNvPr id="440" name="Google Shape;440;p16"/>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441" name="Google Shape;441;p16"/>
              <p:cNvSpPr txBox="1"/>
              <p:nvPr/>
            </p:nvSpPr>
            <p:spPr>
              <a:xfrm>
                <a:off x="76200" y="28575"/>
                <a:ext cx="660400" cy="708025"/>
              </a:xfrm>
              <a:prstGeom prst="rect">
                <a:avLst/>
              </a:prstGeom>
              <a:noFill/>
              <a:ln>
                <a:noFill/>
              </a:ln>
            </p:spPr>
            <p:txBody>
              <a:bodyPr spcFirstLastPara="1" wrap="square" lIns="39050" tIns="39050" rIns="39050" bIns="3905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sp>
        <p:nvSpPr>
          <p:cNvPr id="3" name="Google Shape;124;p10"/>
          <p:cNvSpPr txBox="1"/>
          <p:nvPr/>
        </p:nvSpPr>
        <p:spPr>
          <a:xfrm>
            <a:off x="1421130" y="1110615"/>
            <a:ext cx="7595870" cy="583565"/>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T-Code: LP21   (To trigger the Replenishment)</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pic>
        <p:nvPicPr>
          <p:cNvPr id="20" name="Picture 3" descr="WMForgeLogo"/>
          <p:cNvPicPr>
            <a:picLocks noChangeAspect="1"/>
          </p:cNvPicPr>
          <p:nvPr/>
        </p:nvPicPr>
        <p:blipFill>
          <a:blip r:embed="rId2"/>
          <a:stretch>
            <a:fillRect/>
          </a:stretch>
        </p:blipFill>
        <p:spPr>
          <a:xfrm>
            <a:off x="15770860" y="434975"/>
            <a:ext cx="1935480" cy="1935480"/>
          </a:xfrm>
          <a:prstGeom prst="rect">
            <a:avLst/>
          </a:prstGeom>
        </p:spPr>
      </p:pic>
      <p:sp>
        <p:nvSpPr>
          <p:cNvPr id="125" name="Google Shape;125;p10"/>
          <p:cNvSpPr txBox="1"/>
          <p:nvPr/>
        </p:nvSpPr>
        <p:spPr>
          <a:xfrm>
            <a:off x="1421130" y="6673215"/>
            <a:ext cx="15022195" cy="2383790"/>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0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Now we trigger the replenishment process using LP21. The system identifies the fixed bin where the stock is below the minimum level and automatically proposes the replenishment quantity maintained in the Material Master.</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00000"/>
              </a:lnSpc>
              <a:spcBef>
                <a:spcPts val="0"/>
              </a:spcBef>
              <a:spcAft>
                <a:spcPts val="0"/>
              </a:spcAft>
              <a:buClr>
                <a:srgbClr val="FFFFFF"/>
              </a:buClr>
              <a:buSzTx/>
              <a:buFont typeface="Arial" panose="020B0604020202020204" pitchFamily="34" charset="0"/>
              <a:buChar char="•"/>
            </a:pP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0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In our example, the system is suggesting 1,800 EA as the requested quantity. We review the proposed quantity and select the required line. Once everything looks correct, we click on Material Staging to trigger the replenishment.</a:t>
            </a:r>
            <a:r>
              <a:rPr lang="en-IN" altLang="en-US" sz="2400" b="1">
                <a:solidFill>
                  <a:schemeClr val="bg1"/>
                </a:solidFill>
                <a:latin typeface="Cuprum" panose="00000500000000000000"/>
                <a:ea typeface="Cuprum" panose="00000500000000000000"/>
                <a:cs typeface="Cuprum" panose="00000500000000000000"/>
              </a:rPr>
              <a:t> and check the available stock and Requested qty after material staging</a:t>
            </a:r>
            <a:endParaRPr lang="en-IN" altLang="en-US" sz="2400" b="1">
              <a:solidFill>
                <a:schemeClr val="bg1"/>
              </a:solidFill>
              <a:latin typeface="Cuprum" panose="00000500000000000000"/>
              <a:ea typeface="Cuprum" panose="00000500000000000000"/>
              <a:cs typeface="Cuprum" panose="00000500000000000000"/>
            </a:endParaRPr>
          </a:p>
        </p:txBody>
      </p:sp>
      <p:pic>
        <p:nvPicPr>
          <p:cNvPr id="13" name="Picture 13"/>
          <p:cNvPicPr>
            <a:picLocks noChangeAspect="1"/>
          </p:cNvPicPr>
          <p:nvPr/>
        </p:nvPicPr>
        <p:blipFill>
          <a:blip r:embed="rId3"/>
          <a:stretch>
            <a:fillRect/>
          </a:stretch>
        </p:blipFill>
        <p:spPr>
          <a:xfrm>
            <a:off x="1786890" y="2370455"/>
            <a:ext cx="6174740" cy="3211195"/>
          </a:xfrm>
          <a:prstGeom prst="roundRect">
            <a:avLst/>
          </a:prstGeom>
          <a:noFill/>
          <a:ln w="53975">
            <a:solidFill>
              <a:schemeClr val="bg2">
                <a:lumMod val="60000"/>
                <a:lumOff val="40000"/>
              </a:schemeClr>
            </a:solidFill>
          </a:ln>
        </p:spPr>
      </p:pic>
      <p:pic>
        <p:nvPicPr>
          <p:cNvPr id="15" name="Picture 14"/>
          <p:cNvPicPr>
            <a:picLocks noChangeAspect="1"/>
          </p:cNvPicPr>
          <p:nvPr/>
        </p:nvPicPr>
        <p:blipFill>
          <a:blip r:embed="rId4"/>
          <a:stretch>
            <a:fillRect/>
          </a:stretch>
        </p:blipFill>
        <p:spPr>
          <a:xfrm>
            <a:off x="9399905" y="2370455"/>
            <a:ext cx="7043420" cy="3211830"/>
          </a:xfrm>
          <a:prstGeom prst="roundRect">
            <a:avLst/>
          </a:prstGeom>
          <a:noFill/>
          <a:ln w="53975">
            <a:solidFill>
              <a:schemeClr val="bg2">
                <a:lumMod val="60000"/>
                <a:lumOff val="40000"/>
              </a:schemeClr>
            </a:solidFill>
          </a:ln>
        </p:spPr>
      </p:pic>
      <p:sp>
        <p:nvSpPr>
          <p:cNvPr id="2" name="Google Shape;125;p10"/>
          <p:cNvSpPr txBox="1"/>
          <p:nvPr/>
        </p:nvSpPr>
        <p:spPr>
          <a:xfrm>
            <a:off x="3906520" y="5694045"/>
            <a:ext cx="1935480" cy="582930"/>
          </a:xfrm>
          <a:prstGeom prst="roundRect">
            <a:avLst/>
          </a:prstGeom>
          <a:noFill/>
          <a:ln>
            <a:solidFill>
              <a:schemeClr val="bg1"/>
            </a:solid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FFFFFF"/>
              </a:buClr>
              <a:buSzTx/>
              <a:buFont typeface="Arial" panose="020B0604020202020204" pitchFamily="34" charset="0"/>
              <a:buNone/>
            </a:pPr>
            <a:r>
              <a:rPr lang="en-IN" altLang="en-US" sz="2400" b="1">
                <a:solidFill>
                  <a:schemeClr val="bg1"/>
                </a:solidFill>
                <a:latin typeface="Cuprum" panose="00000500000000000000"/>
                <a:ea typeface="Cuprum" panose="00000500000000000000"/>
                <a:cs typeface="Cuprum" panose="00000500000000000000"/>
              </a:rPr>
              <a:t>BEFORE</a:t>
            </a:r>
            <a:endParaRPr lang="en-IN" altLang="en-US" sz="2400" b="1">
              <a:solidFill>
                <a:schemeClr val="bg1"/>
              </a:solidFill>
              <a:latin typeface="Cuprum" panose="00000500000000000000"/>
              <a:ea typeface="Cuprum" panose="00000500000000000000"/>
              <a:cs typeface="Cuprum" panose="00000500000000000000"/>
            </a:endParaRPr>
          </a:p>
        </p:txBody>
      </p:sp>
      <p:sp>
        <p:nvSpPr>
          <p:cNvPr id="4" name="Google Shape;125;p10"/>
          <p:cNvSpPr txBox="1"/>
          <p:nvPr/>
        </p:nvSpPr>
        <p:spPr>
          <a:xfrm>
            <a:off x="11953875" y="5694045"/>
            <a:ext cx="1935480" cy="582930"/>
          </a:xfrm>
          <a:prstGeom prst="roundRect">
            <a:avLst/>
          </a:prstGeom>
          <a:noFill/>
          <a:ln>
            <a:solidFill>
              <a:schemeClr val="bg1"/>
            </a:solidFill>
          </a:ln>
        </p:spPr>
        <p:txBody>
          <a:bodyPr spcFirstLastPara="1" wrap="square" lIns="0" tIns="0" rIns="0" bIns="0" anchor="t" anchorCtr="0">
            <a:noAutofit/>
          </a:bodyPr>
          <a:lstStyle/>
          <a:p>
            <a:pPr marL="0" marR="0" lvl="0" indent="0" algn="ctr" rtl="0">
              <a:lnSpc>
                <a:spcPct val="120000"/>
              </a:lnSpc>
              <a:spcBef>
                <a:spcPts val="0"/>
              </a:spcBef>
              <a:spcAft>
                <a:spcPts val="0"/>
              </a:spcAft>
              <a:buClr>
                <a:srgbClr val="FFFFFF"/>
              </a:buClr>
              <a:buSzTx/>
              <a:buFont typeface="Arial" panose="020B0604020202020204" pitchFamily="34" charset="0"/>
              <a:buNone/>
            </a:pPr>
            <a:r>
              <a:rPr lang="en-IN" altLang="en-US" sz="2400" b="1">
                <a:solidFill>
                  <a:schemeClr val="bg1"/>
                </a:solidFill>
                <a:latin typeface="Cuprum" panose="00000500000000000000"/>
                <a:ea typeface="Cuprum" panose="00000500000000000000"/>
                <a:cs typeface="Cuprum" panose="00000500000000000000"/>
              </a:rPr>
              <a:t>AFTER</a:t>
            </a:r>
            <a:endParaRPr lang="en-IN" altLang="en-US" sz="2400" b="1">
              <a:solidFill>
                <a:schemeClr val="bg1"/>
              </a:solidFill>
              <a:latin typeface="Cuprum" panose="00000500000000000000"/>
              <a:ea typeface="Cuprum" panose="00000500000000000000"/>
              <a:cs typeface="Cuprum" panose="00000500000000000000"/>
            </a:endParaRPr>
          </a:p>
        </p:txBody>
      </p:sp>
      <p:sp>
        <p:nvSpPr>
          <p:cNvPr id="6" name="Rectangle 5"/>
          <p:cNvSpPr/>
          <p:nvPr/>
        </p:nvSpPr>
        <p:spPr>
          <a:xfrm>
            <a:off x="2153920" y="2937510"/>
            <a:ext cx="1051560" cy="255905"/>
          </a:xfrm>
          <a:prstGeom prst="rect">
            <a:avLst/>
          </a:prstGeom>
          <a:ln w="28575">
            <a:solidFill>
              <a:srgbClr val="00B050"/>
            </a:solidFill>
          </a:ln>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494" name="Shape 494"/>
        <p:cNvGrpSpPr/>
        <p:nvPr/>
      </p:nvGrpSpPr>
      <p:grpSpPr>
        <a:xfrm>
          <a:off x="0" y="0"/>
          <a:ext cx="0" cy="0"/>
          <a:chOff x="0" y="0"/>
          <a:chExt cx="0" cy="0"/>
        </a:xfrm>
      </p:grpSpPr>
      <p:sp>
        <p:nvSpPr>
          <p:cNvPr id="495" name="Google Shape;495;p1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grpSp>
        <p:nvGrpSpPr>
          <p:cNvPr id="497" name="Google Shape;497;p18"/>
          <p:cNvGrpSpPr/>
          <p:nvPr/>
        </p:nvGrpSpPr>
        <p:grpSpPr>
          <a:xfrm rot="10800000">
            <a:off x="11105689" y="2926874"/>
            <a:ext cx="6818662" cy="7015545"/>
            <a:chOff x="0" y="0"/>
            <a:chExt cx="9091550" cy="9354060"/>
          </a:xfrm>
        </p:grpSpPr>
        <p:cxnSp>
          <p:nvCxnSpPr>
            <p:cNvPr id="498" name="Google Shape;498;p18"/>
            <p:cNvCxnSpPr/>
            <p:nvPr/>
          </p:nvCxnSpPr>
          <p:spPr>
            <a:xfrm>
              <a:off x="245555" y="450470"/>
              <a:ext cx="0" cy="8656320"/>
            </a:xfrm>
            <a:prstGeom prst="straightConnector1">
              <a:avLst/>
            </a:prstGeom>
            <a:noFill/>
            <a:ln w="50800" cap="flat" cmpd="sng">
              <a:solidFill>
                <a:srgbClr val="5271FF"/>
              </a:solidFill>
              <a:prstDash val="solid"/>
              <a:round/>
              <a:headEnd type="none" w="sm" len="sm"/>
              <a:tailEnd type="none" w="sm" len="sm"/>
            </a:ln>
          </p:spPr>
        </p:cxnSp>
        <p:grpSp>
          <p:nvGrpSpPr>
            <p:cNvPr id="499" name="Google Shape;499;p18"/>
            <p:cNvGrpSpPr/>
            <p:nvPr/>
          </p:nvGrpSpPr>
          <p:grpSpPr>
            <a:xfrm>
              <a:off x="0" y="8903590"/>
              <a:ext cx="450470" cy="450470"/>
              <a:chOff x="0" y="0"/>
              <a:chExt cx="812800" cy="812800"/>
            </a:xfrm>
          </p:grpSpPr>
          <p:sp>
            <p:nvSpPr>
              <p:cNvPr id="500" name="Google Shape;500;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1" name="Google Shape;501;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502" name="Google Shape;502;p18"/>
            <p:cNvCxnSpPr/>
            <p:nvPr/>
          </p:nvCxnSpPr>
          <p:spPr>
            <a:xfrm rot="10800000">
              <a:off x="209995" y="270537"/>
              <a:ext cx="8656320" cy="0"/>
            </a:xfrm>
            <a:prstGeom prst="straightConnector1">
              <a:avLst/>
            </a:prstGeom>
            <a:noFill/>
            <a:ln w="50800" cap="flat" cmpd="sng">
              <a:solidFill>
                <a:srgbClr val="5271FF"/>
              </a:solidFill>
              <a:prstDash val="solid"/>
              <a:round/>
              <a:headEnd type="none" w="sm" len="sm"/>
              <a:tailEnd type="none" w="sm" len="sm"/>
            </a:ln>
          </p:spPr>
        </p:cxnSp>
        <p:grpSp>
          <p:nvGrpSpPr>
            <p:cNvPr id="503" name="Google Shape;503;p18"/>
            <p:cNvGrpSpPr/>
            <p:nvPr/>
          </p:nvGrpSpPr>
          <p:grpSpPr>
            <a:xfrm>
              <a:off x="15240" y="7178325"/>
              <a:ext cx="450470" cy="450470"/>
              <a:chOff x="0" y="0"/>
              <a:chExt cx="812800" cy="812800"/>
            </a:xfrm>
          </p:grpSpPr>
          <p:sp>
            <p:nvSpPr>
              <p:cNvPr id="504" name="Google Shape;504;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5" name="Google Shape;505;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06" name="Google Shape;506;p18"/>
            <p:cNvGrpSpPr/>
            <p:nvPr/>
          </p:nvGrpSpPr>
          <p:grpSpPr>
            <a:xfrm>
              <a:off x="1941616" y="0"/>
              <a:ext cx="450470" cy="450470"/>
              <a:chOff x="0" y="0"/>
              <a:chExt cx="812800" cy="812800"/>
            </a:xfrm>
          </p:grpSpPr>
          <p:sp>
            <p:nvSpPr>
              <p:cNvPr id="507" name="Google Shape;507;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8" name="Google Shape;508;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09" name="Google Shape;509;p18"/>
            <p:cNvGrpSpPr/>
            <p:nvPr/>
          </p:nvGrpSpPr>
          <p:grpSpPr>
            <a:xfrm>
              <a:off x="8641080" y="70702"/>
              <a:ext cx="450470" cy="450470"/>
              <a:chOff x="0" y="0"/>
              <a:chExt cx="812800" cy="812800"/>
            </a:xfrm>
          </p:grpSpPr>
          <p:sp>
            <p:nvSpPr>
              <p:cNvPr id="510" name="Google Shape;510;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1" name="Google Shape;511;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12" name="Google Shape;512;p18"/>
            <p:cNvGrpSpPr/>
            <p:nvPr/>
          </p:nvGrpSpPr>
          <p:grpSpPr>
            <a:xfrm>
              <a:off x="45720" y="88912"/>
              <a:ext cx="450470" cy="450470"/>
              <a:chOff x="0" y="0"/>
              <a:chExt cx="812800" cy="812800"/>
            </a:xfrm>
          </p:grpSpPr>
          <p:sp>
            <p:nvSpPr>
              <p:cNvPr id="513" name="Google Shape;513;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4" name="Google Shape;514;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cxnSp>
        <p:nvCxnSpPr>
          <p:cNvPr id="516" name="Google Shape;516;p18"/>
          <p:cNvCxnSpPr/>
          <p:nvPr/>
        </p:nvCxnSpPr>
        <p:spPr>
          <a:xfrm>
            <a:off x="574176" y="721451"/>
            <a:ext cx="0" cy="6492240"/>
          </a:xfrm>
          <a:prstGeom prst="straightConnector1">
            <a:avLst/>
          </a:prstGeom>
          <a:noFill/>
          <a:ln w="38100" cap="flat" cmpd="sng">
            <a:solidFill>
              <a:srgbClr val="5271FF"/>
            </a:solidFill>
            <a:prstDash val="solid"/>
            <a:round/>
            <a:headEnd type="none" w="sm" len="sm"/>
            <a:tailEnd type="none" w="sm" len="sm"/>
          </a:ln>
        </p:spPr>
      </p:cxnSp>
      <p:grpSp>
        <p:nvGrpSpPr>
          <p:cNvPr id="517" name="Google Shape;517;p18"/>
          <p:cNvGrpSpPr/>
          <p:nvPr/>
        </p:nvGrpSpPr>
        <p:grpSpPr>
          <a:xfrm>
            <a:off x="390010" y="7061291"/>
            <a:ext cx="337852" cy="337852"/>
            <a:chOff x="0" y="0"/>
            <a:chExt cx="812800" cy="812800"/>
          </a:xfrm>
        </p:grpSpPr>
        <p:sp>
          <p:nvSpPr>
            <p:cNvPr id="518" name="Google Shape;518;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9" name="Google Shape;519;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520" name="Google Shape;520;p18"/>
          <p:cNvCxnSpPr/>
          <p:nvPr/>
        </p:nvCxnSpPr>
        <p:spPr>
          <a:xfrm rot="10800000">
            <a:off x="547506" y="586501"/>
            <a:ext cx="6492240" cy="0"/>
          </a:xfrm>
          <a:prstGeom prst="straightConnector1">
            <a:avLst/>
          </a:prstGeom>
          <a:noFill/>
          <a:ln w="38100" cap="flat" cmpd="sng">
            <a:solidFill>
              <a:srgbClr val="5271FF"/>
            </a:solidFill>
            <a:prstDash val="solid"/>
            <a:round/>
            <a:headEnd type="none" w="sm" len="sm"/>
            <a:tailEnd type="none" w="sm" len="sm"/>
          </a:ln>
        </p:spPr>
      </p:cxnSp>
      <p:grpSp>
        <p:nvGrpSpPr>
          <p:cNvPr id="521" name="Google Shape;521;p18"/>
          <p:cNvGrpSpPr/>
          <p:nvPr/>
        </p:nvGrpSpPr>
        <p:grpSpPr>
          <a:xfrm>
            <a:off x="401440" y="5767343"/>
            <a:ext cx="337852" cy="337852"/>
            <a:chOff x="0" y="0"/>
            <a:chExt cx="812800" cy="812800"/>
          </a:xfrm>
        </p:grpSpPr>
        <p:sp>
          <p:nvSpPr>
            <p:cNvPr id="522" name="Google Shape;522;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3" name="Google Shape;523;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24" name="Google Shape;524;p18"/>
          <p:cNvGrpSpPr/>
          <p:nvPr/>
        </p:nvGrpSpPr>
        <p:grpSpPr>
          <a:xfrm>
            <a:off x="1846222" y="383599"/>
            <a:ext cx="337852" cy="337852"/>
            <a:chOff x="0" y="0"/>
            <a:chExt cx="812800" cy="812800"/>
          </a:xfrm>
        </p:grpSpPr>
        <p:sp>
          <p:nvSpPr>
            <p:cNvPr id="525" name="Google Shape;525;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6" name="Google Shape;526;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27" name="Google Shape;527;p18"/>
          <p:cNvGrpSpPr/>
          <p:nvPr/>
        </p:nvGrpSpPr>
        <p:grpSpPr>
          <a:xfrm>
            <a:off x="6870820" y="436625"/>
            <a:ext cx="337852" cy="337852"/>
            <a:chOff x="0" y="0"/>
            <a:chExt cx="812800" cy="812800"/>
          </a:xfrm>
        </p:grpSpPr>
        <p:sp>
          <p:nvSpPr>
            <p:cNvPr id="528" name="Google Shape;528;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9" name="Google Shape;529;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30" name="Google Shape;530;p18"/>
          <p:cNvGrpSpPr/>
          <p:nvPr/>
        </p:nvGrpSpPr>
        <p:grpSpPr>
          <a:xfrm>
            <a:off x="424300" y="450283"/>
            <a:ext cx="337852" cy="337852"/>
            <a:chOff x="0" y="0"/>
            <a:chExt cx="812800" cy="812800"/>
          </a:xfrm>
        </p:grpSpPr>
        <p:sp>
          <p:nvSpPr>
            <p:cNvPr id="531" name="Google Shape;531;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2" name="Google Shape;532;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sp>
        <p:nvSpPr>
          <p:cNvPr id="534" name="Google Shape;534;p18"/>
          <p:cNvSpPr/>
          <p:nvPr/>
        </p:nvSpPr>
        <p:spPr>
          <a:xfrm rot="5400000">
            <a:off x="579447" y="8415486"/>
            <a:ext cx="1526932" cy="1526932"/>
          </a:xfrm>
          <a:custGeom>
            <a:avLst/>
            <a:gdLst/>
            <a:ahLst/>
            <a:cxnLst/>
            <a:rect l="l" t="t" r="r" b="b"/>
            <a:pathLst>
              <a:path w="1526932" h="1526932" extrusionOk="0">
                <a:moveTo>
                  <a:pt x="0" y="0"/>
                </a:moveTo>
                <a:lnTo>
                  <a:pt x="1526932" y="0"/>
                </a:lnTo>
                <a:lnTo>
                  <a:pt x="1526932" y="1526932"/>
                </a:lnTo>
                <a:lnTo>
                  <a:pt x="0" y="1526932"/>
                </a:lnTo>
                <a:lnTo>
                  <a:pt x="0" y="0"/>
                </a:lnTo>
                <a:close/>
              </a:path>
            </a:pathLst>
          </a:custGeom>
          <a:blipFill rotWithShape="1">
            <a:blip r:embed="rId2"/>
            <a:stretch>
              <a:fillRect/>
            </a:stretch>
          </a:blipFill>
          <a:ln>
            <a:noFill/>
          </a:ln>
        </p:spPr>
      </p:sp>
      <p:pic>
        <p:nvPicPr>
          <p:cNvPr id="17" name="Picture 16"/>
          <p:cNvPicPr>
            <a:picLocks noChangeAspect="1"/>
          </p:cNvPicPr>
          <p:nvPr/>
        </p:nvPicPr>
        <p:blipFill>
          <a:blip r:embed="rId3"/>
          <a:stretch>
            <a:fillRect/>
          </a:stretch>
        </p:blipFill>
        <p:spPr>
          <a:xfrm>
            <a:off x="762000" y="1873250"/>
            <a:ext cx="8912225" cy="1951990"/>
          </a:xfrm>
          <a:prstGeom prst="roundRect">
            <a:avLst/>
          </a:prstGeom>
          <a:noFill/>
          <a:ln w="53975">
            <a:solidFill>
              <a:schemeClr val="bg2">
                <a:lumMod val="60000"/>
                <a:lumOff val="40000"/>
              </a:schemeClr>
            </a:solidFill>
          </a:ln>
        </p:spPr>
      </p:pic>
      <p:pic>
        <p:nvPicPr>
          <p:cNvPr id="20" name="Picture 3" descr="WMForgeLogo"/>
          <p:cNvPicPr>
            <a:picLocks noChangeAspect="1"/>
          </p:cNvPicPr>
          <p:nvPr/>
        </p:nvPicPr>
        <p:blipFill>
          <a:blip r:embed="rId4"/>
          <a:stretch>
            <a:fillRect/>
          </a:stretch>
        </p:blipFill>
        <p:spPr>
          <a:xfrm>
            <a:off x="16162020" y="206375"/>
            <a:ext cx="1935480" cy="1935480"/>
          </a:xfrm>
          <a:prstGeom prst="rect">
            <a:avLst/>
          </a:prstGeom>
        </p:spPr>
      </p:pic>
      <p:sp>
        <p:nvSpPr>
          <p:cNvPr id="5" name="Google Shape;124;p10"/>
          <p:cNvSpPr txBox="1"/>
          <p:nvPr/>
        </p:nvSpPr>
        <p:spPr>
          <a:xfrm>
            <a:off x="762000" y="882650"/>
            <a:ext cx="8382000" cy="561975"/>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T-Code: LB10   (To Check the Transfer Requirement)</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pic>
        <p:nvPicPr>
          <p:cNvPr id="2" name="Picture 18"/>
          <p:cNvPicPr>
            <a:picLocks noChangeAspect="1"/>
          </p:cNvPicPr>
          <p:nvPr/>
        </p:nvPicPr>
        <p:blipFill>
          <a:blip r:embed="rId5"/>
          <a:stretch>
            <a:fillRect/>
          </a:stretch>
        </p:blipFill>
        <p:spPr>
          <a:xfrm>
            <a:off x="10497820" y="586740"/>
            <a:ext cx="5378450" cy="6066790"/>
          </a:xfrm>
          <a:prstGeom prst="roundRect">
            <a:avLst/>
          </a:prstGeom>
          <a:noFill/>
          <a:ln w="53975">
            <a:solidFill>
              <a:schemeClr val="bg2">
                <a:lumMod val="60000"/>
                <a:lumOff val="40000"/>
              </a:schemeClr>
            </a:solidFill>
          </a:ln>
        </p:spPr>
      </p:pic>
      <p:sp>
        <p:nvSpPr>
          <p:cNvPr id="125" name="Google Shape;125;p10"/>
          <p:cNvSpPr txBox="1"/>
          <p:nvPr/>
        </p:nvSpPr>
        <p:spPr>
          <a:xfrm>
            <a:off x="930275" y="4202430"/>
            <a:ext cx="8743950" cy="245173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0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Once we trigger the replenishment through Material Staging, SAP creates a Transfer Requirement for the required quantity. We can check this TR using LB10.</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00000"/>
              </a:lnSpc>
              <a:spcBef>
                <a:spcPts val="0"/>
              </a:spcBef>
              <a:spcAft>
                <a:spcPts val="0"/>
              </a:spcAft>
              <a:buClr>
                <a:srgbClr val="FFFFFF"/>
              </a:buClr>
              <a:buSzTx/>
              <a:buFont typeface="Arial" panose="020B0604020202020204" pitchFamily="34" charset="0"/>
              <a:buChar char="•"/>
            </a:pP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0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Now, we need to convert this Transfer Requirement into a Transfer Order. For this, we select TO in Foreground.</a:t>
            </a:r>
            <a:endParaRPr lang="en-US" altLang="en-US" sz="2400" b="1">
              <a:solidFill>
                <a:schemeClr val="bg1"/>
              </a:solidFill>
              <a:latin typeface="Cuprum" panose="00000500000000000000"/>
              <a:ea typeface="Cuprum" panose="00000500000000000000"/>
              <a:cs typeface="Cuprum" panose="00000500000000000000"/>
            </a:endParaRPr>
          </a:p>
        </p:txBody>
      </p:sp>
      <p:sp>
        <p:nvSpPr>
          <p:cNvPr id="3" name="Google Shape;125;p10"/>
          <p:cNvSpPr txBox="1"/>
          <p:nvPr/>
        </p:nvSpPr>
        <p:spPr>
          <a:xfrm>
            <a:off x="9674225" y="7073265"/>
            <a:ext cx="7551420" cy="233997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Based on the configuration we maintained earlier — especially the Storage Type Search and the FIFO stock removal strategy — SAP automatically determines and proposes the source storage type and bin from which the replenishment stock should be picked.</a:t>
            </a:r>
            <a:endParaRPr lang="en-US" altLang="en-US" sz="2400" b="1">
              <a:solidFill>
                <a:schemeClr val="bg1"/>
              </a:solidFill>
              <a:latin typeface="Cuprum" panose="00000500000000000000"/>
              <a:ea typeface="Cuprum" panose="00000500000000000000"/>
              <a:cs typeface="Cuprum" panose="00000500000000000000"/>
            </a:endParaRPr>
          </a:p>
        </p:txBody>
      </p:sp>
      <p:sp>
        <p:nvSpPr>
          <p:cNvPr id="4" name="Rectangle 3"/>
          <p:cNvSpPr/>
          <p:nvPr/>
        </p:nvSpPr>
        <p:spPr>
          <a:xfrm>
            <a:off x="5411470" y="2270125"/>
            <a:ext cx="1179830" cy="384810"/>
          </a:xfrm>
          <a:prstGeom prst="rect">
            <a:avLst/>
          </a:prstGeom>
          <a:ln w="28575">
            <a:solidFill>
              <a:srgbClr val="00B050"/>
            </a:solidFill>
          </a:ln>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541" name="Shape 541"/>
        <p:cNvGrpSpPr/>
        <p:nvPr/>
      </p:nvGrpSpPr>
      <p:grpSpPr>
        <a:xfrm>
          <a:off x="0" y="0"/>
          <a:ext cx="0" cy="0"/>
          <a:chOff x="0" y="0"/>
          <a:chExt cx="0" cy="0"/>
        </a:xfrm>
      </p:grpSpPr>
      <p:sp>
        <p:nvSpPr>
          <p:cNvPr id="495" name="Google Shape;495;p18"/>
          <p:cNvSpPr/>
          <p:nvPr/>
        </p:nvSpPr>
        <p:spPr>
          <a:xfrm>
            <a:off x="0" y="0"/>
            <a:ext cx="18288000" cy="10287000"/>
          </a:xfrm>
          <a:custGeom>
            <a:avLst/>
            <a:gdLst/>
            <a:ahLst/>
            <a:cxnLst/>
            <a:rect l="l" t="t" r="r" b="b"/>
            <a:pathLst>
              <a:path w="18288000" h="10287000" extrusionOk="0">
                <a:moveTo>
                  <a:pt x="0" y="0"/>
                </a:moveTo>
                <a:lnTo>
                  <a:pt x="18288000" y="0"/>
                </a:lnTo>
                <a:lnTo>
                  <a:pt x="18288000" y="10287000"/>
                </a:lnTo>
                <a:lnTo>
                  <a:pt x="0" y="10287000"/>
                </a:lnTo>
                <a:lnTo>
                  <a:pt x="0" y="0"/>
                </a:lnTo>
                <a:close/>
              </a:path>
            </a:pathLst>
          </a:custGeom>
          <a:blipFill rotWithShape="1">
            <a:blip r:embed="rId1"/>
            <a:stretch>
              <a:fillRect t="-75855" b="-75855"/>
            </a:stretch>
          </a:blipFill>
          <a:ln>
            <a:noFill/>
          </a:ln>
        </p:spPr>
      </p:sp>
      <p:grpSp>
        <p:nvGrpSpPr>
          <p:cNvPr id="497" name="Google Shape;497;p18"/>
          <p:cNvGrpSpPr/>
          <p:nvPr/>
        </p:nvGrpSpPr>
        <p:grpSpPr>
          <a:xfrm rot="10800000">
            <a:off x="11105689" y="2926874"/>
            <a:ext cx="6818662" cy="7015545"/>
            <a:chOff x="0" y="0"/>
            <a:chExt cx="9091550" cy="9354060"/>
          </a:xfrm>
        </p:grpSpPr>
        <p:cxnSp>
          <p:nvCxnSpPr>
            <p:cNvPr id="498" name="Google Shape;498;p18"/>
            <p:cNvCxnSpPr/>
            <p:nvPr/>
          </p:nvCxnSpPr>
          <p:spPr>
            <a:xfrm>
              <a:off x="245555" y="450470"/>
              <a:ext cx="0" cy="8656320"/>
            </a:xfrm>
            <a:prstGeom prst="straightConnector1">
              <a:avLst/>
            </a:prstGeom>
            <a:noFill/>
            <a:ln w="50800" cap="flat" cmpd="sng">
              <a:solidFill>
                <a:srgbClr val="5271FF"/>
              </a:solidFill>
              <a:prstDash val="solid"/>
              <a:round/>
              <a:headEnd type="none" w="sm" len="sm"/>
              <a:tailEnd type="none" w="sm" len="sm"/>
            </a:ln>
          </p:spPr>
        </p:cxnSp>
        <p:grpSp>
          <p:nvGrpSpPr>
            <p:cNvPr id="499" name="Google Shape;499;p18"/>
            <p:cNvGrpSpPr/>
            <p:nvPr/>
          </p:nvGrpSpPr>
          <p:grpSpPr>
            <a:xfrm>
              <a:off x="0" y="8903590"/>
              <a:ext cx="450470" cy="450470"/>
              <a:chOff x="0" y="0"/>
              <a:chExt cx="812800" cy="812800"/>
            </a:xfrm>
          </p:grpSpPr>
          <p:sp>
            <p:nvSpPr>
              <p:cNvPr id="500" name="Google Shape;500;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1" name="Google Shape;501;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502" name="Google Shape;502;p18"/>
            <p:cNvCxnSpPr/>
            <p:nvPr/>
          </p:nvCxnSpPr>
          <p:spPr>
            <a:xfrm rot="10800000">
              <a:off x="209995" y="270537"/>
              <a:ext cx="8656320" cy="0"/>
            </a:xfrm>
            <a:prstGeom prst="straightConnector1">
              <a:avLst/>
            </a:prstGeom>
            <a:noFill/>
            <a:ln w="50800" cap="flat" cmpd="sng">
              <a:solidFill>
                <a:srgbClr val="5271FF"/>
              </a:solidFill>
              <a:prstDash val="solid"/>
              <a:round/>
              <a:headEnd type="none" w="sm" len="sm"/>
              <a:tailEnd type="none" w="sm" len="sm"/>
            </a:ln>
          </p:spPr>
        </p:cxnSp>
        <p:grpSp>
          <p:nvGrpSpPr>
            <p:cNvPr id="503" name="Google Shape;503;p18"/>
            <p:cNvGrpSpPr/>
            <p:nvPr/>
          </p:nvGrpSpPr>
          <p:grpSpPr>
            <a:xfrm>
              <a:off x="15240" y="7178325"/>
              <a:ext cx="450470" cy="450470"/>
              <a:chOff x="0" y="0"/>
              <a:chExt cx="812800" cy="812800"/>
            </a:xfrm>
          </p:grpSpPr>
          <p:sp>
            <p:nvSpPr>
              <p:cNvPr id="504" name="Google Shape;504;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5" name="Google Shape;505;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06" name="Google Shape;506;p18"/>
            <p:cNvGrpSpPr/>
            <p:nvPr/>
          </p:nvGrpSpPr>
          <p:grpSpPr>
            <a:xfrm>
              <a:off x="1941616" y="0"/>
              <a:ext cx="450470" cy="450470"/>
              <a:chOff x="0" y="0"/>
              <a:chExt cx="812800" cy="812800"/>
            </a:xfrm>
          </p:grpSpPr>
          <p:sp>
            <p:nvSpPr>
              <p:cNvPr id="507" name="Google Shape;507;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08" name="Google Shape;508;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09" name="Google Shape;509;p18"/>
            <p:cNvGrpSpPr/>
            <p:nvPr/>
          </p:nvGrpSpPr>
          <p:grpSpPr>
            <a:xfrm>
              <a:off x="8641080" y="70702"/>
              <a:ext cx="450470" cy="450470"/>
              <a:chOff x="0" y="0"/>
              <a:chExt cx="812800" cy="812800"/>
            </a:xfrm>
          </p:grpSpPr>
          <p:sp>
            <p:nvSpPr>
              <p:cNvPr id="510" name="Google Shape;510;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1" name="Google Shape;511;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12" name="Google Shape;512;p18"/>
            <p:cNvGrpSpPr/>
            <p:nvPr/>
          </p:nvGrpSpPr>
          <p:grpSpPr>
            <a:xfrm>
              <a:off x="45720" y="88912"/>
              <a:ext cx="450470" cy="450470"/>
              <a:chOff x="0" y="0"/>
              <a:chExt cx="812800" cy="812800"/>
            </a:xfrm>
          </p:grpSpPr>
          <p:sp>
            <p:nvSpPr>
              <p:cNvPr id="513" name="Google Shape;513;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4" name="Google Shape;514;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cxnSp>
        <p:nvCxnSpPr>
          <p:cNvPr id="516" name="Google Shape;516;p18"/>
          <p:cNvCxnSpPr/>
          <p:nvPr/>
        </p:nvCxnSpPr>
        <p:spPr>
          <a:xfrm>
            <a:off x="574176" y="721451"/>
            <a:ext cx="0" cy="6492240"/>
          </a:xfrm>
          <a:prstGeom prst="straightConnector1">
            <a:avLst/>
          </a:prstGeom>
          <a:noFill/>
          <a:ln w="38100" cap="flat" cmpd="sng">
            <a:solidFill>
              <a:srgbClr val="5271FF"/>
            </a:solidFill>
            <a:prstDash val="solid"/>
            <a:round/>
            <a:headEnd type="none" w="sm" len="sm"/>
            <a:tailEnd type="none" w="sm" len="sm"/>
          </a:ln>
        </p:spPr>
      </p:cxnSp>
      <p:grpSp>
        <p:nvGrpSpPr>
          <p:cNvPr id="517" name="Google Shape;517;p18"/>
          <p:cNvGrpSpPr/>
          <p:nvPr/>
        </p:nvGrpSpPr>
        <p:grpSpPr>
          <a:xfrm>
            <a:off x="390010" y="7061291"/>
            <a:ext cx="337852" cy="337852"/>
            <a:chOff x="0" y="0"/>
            <a:chExt cx="812800" cy="812800"/>
          </a:xfrm>
        </p:grpSpPr>
        <p:sp>
          <p:nvSpPr>
            <p:cNvPr id="518" name="Google Shape;518;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19" name="Google Shape;519;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cxnSp>
        <p:nvCxnSpPr>
          <p:cNvPr id="520" name="Google Shape;520;p18"/>
          <p:cNvCxnSpPr/>
          <p:nvPr/>
        </p:nvCxnSpPr>
        <p:spPr>
          <a:xfrm rot="10800000">
            <a:off x="547506" y="586501"/>
            <a:ext cx="6492240" cy="0"/>
          </a:xfrm>
          <a:prstGeom prst="straightConnector1">
            <a:avLst/>
          </a:prstGeom>
          <a:noFill/>
          <a:ln w="38100" cap="flat" cmpd="sng">
            <a:solidFill>
              <a:srgbClr val="5271FF"/>
            </a:solidFill>
            <a:prstDash val="solid"/>
            <a:round/>
            <a:headEnd type="none" w="sm" len="sm"/>
            <a:tailEnd type="none" w="sm" len="sm"/>
          </a:ln>
        </p:spPr>
      </p:cxnSp>
      <p:grpSp>
        <p:nvGrpSpPr>
          <p:cNvPr id="521" name="Google Shape;521;p18"/>
          <p:cNvGrpSpPr/>
          <p:nvPr/>
        </p:nvGrpSpPr>
        <p:grpSpPr>
          <a:xfrm>
            <a:off x="401440" y="5767343"/>
            <a:ext cx="337852" cy="337852"/>
            <a:chOff x="0" y="0"/>
            <a:chExt cx="812800" cy="812800"/>
          </a:xfrm>
        </p:grpSpPr>
        <p:sp>
          <p:nvSpPr>
            <p:cNvPr id="522" name="Google Shape;522;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3" name="Google Shape;523;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24" name="Google Shape;524;p18"/>
          <p:cNvGrpSpPr/>
          <p:nvPr/>
        </p:nvGrpSpPr>
        <p:grpSpPr>
          <a:xfrm>
            <a:off x="1846222" y="383599"/>
            <a:ext cx="337852" cy="337852"/>
            <a:chOff x="0" y="0"/>
            <a:chExt cx="812800" cy="812800"/>
          </a:xfrm>
        </p:grpSpPr>
        <p:sp>
          <p:nvSpPr>
            <p:cNvPr id="525" name="Google Shape;525;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6" name="Google Shape;526;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27" name="Google Shape;527;p18"/>
          <p:cNvGrpSpPr/>
          <p:nvPr/>
        </p:nvGrpSpPr>
        <p:grpSpPr>
          <a:xfrm>
            <a:off x="6870820" y="436625"/>
            <a:ext cx="337852" cy="337852"/>
            <a:chOff x="0" y="0"/>
            <a:chExt cx="812800" cy="812800"/>
          </a:xfrm>
        </p:grpSpPr>
        <p:sp>
          <p:nvSpPr>
            <p:cNvPr id="528" name="Google Shape;528;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29" name="Google Shape;529;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grpSp>
        <p:nvGrpSpPr>
          <p:cNvPr id="530" name="Google Shape;530;p18"/>
          <p:cNvGrpSpPr/>
          <p:nvPr/>
        </p:nvGrpSpPr>
        <p:grpSpPr>
          <a:xfrm>
            <a:off x="424300" y="450283"/>
            <a:ext cx="337852" cy="337852"/>
            <a:chOff x="0" y="0"/>
            <a:chExt cx="812800" cy="812800"/>
          </a:xfrm>
        </p:grpSpPr>
        <p:sp>
          <p:nvSpPr>
            <p:cNvPr id="531" name="Google Shape;531;p1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271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p>
          </p:txBody>
        </p:sp>
        <p:sp>
          <p:nvSpPr>
            <p:cNvPr id="532" name="Google Shape;532;p18"/>
            <p:cNvSpPr txBox="1"/>
            <p:nvPr/>
          </p:nvSpPr>
          <p:spPr>
            <a:xfrm>
              <a:off x="76200" y="28575"/>
              <a:ext cx="660400" cy="708025"/>
            </a:xfrm>
            <a:prstGeom prst="rect">
              <a:avLst/>
            </a:prstGeom>
            <a:noFill/>
            <a:ln>
              <a:noFill/>
            </a:ln>
          </p:spPr>
          <p:txBody>
            <a:bodyPr spcFirstLastPara="1" wrap="square" lIns="50800" tIns="50800" rIns="50800" bIns="50800" anchor="ctr" anchorCtr="0">
              <a:noAutofit/>
            </a:bodyPr>
            <a:lstStyle/>
            <a:p>
              <a:pPr marL="0" marR="0" lvl="0" indent="0" algn="ctr" rtl="0">
                <a:lnSpc>
                  <a:spcPct val="187000"/>
                </a:lnSpc>
                <a:spcBef>
                  <a:spcPts val="0"/>
                </a:spcBef>
                <a:spcAft>
                  <a:spcPts val="0"/>
                </a:spcAft>
                <a:buNone/>
              </a:pPr>
              <a:endParaRPr sz="1800" b="0" i="0" u="none" strike="noStrike" cap="none">
                <a:solidFill>
                  <a:schemeClr val="dk1"/>
                </a:solidFill>
                <a:latin typeface="Calibri" panose="020F0502020204030204"/>
                <a:ea typeface="Calibri" panose="020F0502020204030204"/>
                <a:cs typeface="Calibri" panose="020F0502020204030204"/>
                <a:sym typeface="Calibri" panose="020F0502020204030204"/>
              </a:endParaRPr>
            </a:p>
          </p:txBody>
        </p:sp>
      </p:grpSp>
      <p:pic>
        <p:nvPicPr>
          <p:cNvPr id="20" name="Picture 3" descr="WMForgeLogo"/>
          <p:cNvPicPr>
            <a:picLocks noChangeAspect="1"/>
          </p:cNvPicPr>
          <p:nvPr/>
        </p:nvPicPr>
        <p:blipFill>
          <a:blip r:embed="rId2"/>
          <a:stretch>
            <a:fillRect/>
          </a:stretch>
        </p:blipFill>
        <p:spPr>
          <a:xfrm>
            <a:off x="16162020" y="206375"/>
            <a:ext cx="1935480" cy="1935480"/>
          </a:xfrm>
          <a:prstGeom prst="rect">
            <a:avLst/>
          </a:prstGeom>
        </p:spPr>
      </p:pic>
      <p:sp>
        <p:nvSpPr>
          <p:cNvPr id="2" name="Google Shape;124;p10"/>
          <p:cNvSpPr txBox="1"/>
          <p:nvPr/>
        </p:nvSpPr>
        <p:spPr>
          <a:xfrm>
            <a:off x="762000" y="882650"/>
            <a:ext cx="8382000" cy="561975"/>
          </a:xfrm>
          <a:prstGeom prst="roundRect">
            <a:avLst/>
          </a:prstGeom>
          <a:gradFill>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r>
              <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rPr>
              <a:t>T-Code: LT12   (To Confirm the Transfer Order)</a:t>
            </a:r>
            <a:endParaRPr lang="en-IN" altLang="en-US" sz="3200" b="1" i="0" u="none" strike="noStrike" cap="none">
              <a:solidFill>
                <a:srgbClr val="FFFFFF"/>
              </a:solidFill>
              <a:latin typeface="Cuprum" panose="00000500000000000000"/>
              <a:ea typeface="Cuprum" panose="00000500000000000000"/>
              <a:cs typeface="Cuprum" panose="00000500000000000000"/>
              <a:sym typeface="Cuprum" panose="00000500000000000000"/>
            </a:endParaRPr>
          </a:p>
        </p:txBody>
      </p:sp>
      <p:sp>
        <p:nvSpPr>
          <p:cNvPr id="125" name="Google Shape;125;p10"/>
          <p:cNvSpPr txBox="1"/>
          <p:nvPr/>
        </p:nvSpPr>
        <p:spPr>
          <a:xfrm>
            <a:off x="1404620" y="6186805"/>
            <a:ext cx="7096125" cy="1985645"/>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00000"/>
              </a:lnSpc>
              <a:spcBef>
                <a:spcPts val="0"/>
              </a:spcBef>
              <a:spcAft>
                <a:spcPts val="0"/>
              </a:spcAft>
              <a:buClr>
                <a:srgbClr val="FFFFFF"/>
              </a:buClr>
              <a:buSzTx/>
              <a:buFont typeface="Arial" panose="020B0604020202020204" pitchFamily="34" charset="0"/>
              <a:buChar char="•"/>
            </a:pPr>
            <a:r>
              <a:rPr lang="en-IN" altLang="en-US" sz="2400" b="1">
                <a:solidFill>
                  <a:schemeClr val="bg1"/>
                </a:solidFill>
                <a:latin typeface="Cuprum" panose="00000500000000000000"/>
                <a:ea typeface="Cuprum" panose="00000500000000000000"/>
                <a:cs typeface="Cuprum" panose="00000500000000000000"/>
              </a:rPr>
              <a:t>Then Once the TO is created, </a:t>
            </a:r>
            <a:r>
              <a:rPr lang="en-US" altLang="en-US" sz="2400" b="1">
                <a:solidFill>
                  <a:schemeClr val="bg1"/>
                </a:solidFill>
                <a:latin typeface="Cuprum" panose="00000500000000000000"/>
                <a:ea typeface="Cuprum" panose="00000500000000000000"/>
                <a:cs typeface="Cuprum" panose="00000500000000000000"/>
              </a:rPr>
              <a:t>Now we </a:t>
            </a:r>
            <a:r>
              <a:rPr lang="en-IN" altLang="en-US" sz="2400" b="1">
                <a:solidFill>
                  <a:schemeClr val="bg1"/>
                </a:solidFill>
                <a:latin typeface="Cuprum" panose="00000500000000000000"/>
                <a:ea typeface="Cuprum" panose="00000500000000000000"/>
                <a:cs typeface="Cuprum" panose="00000500000000000000"/>
              </a:rPr>
              <a:t>need to Confirm it</a:t>
            </a:r>
            <a:r>
              <a:rPr lang="en-US" altLang="en-US" sz="2400" b="1">
                <a:solidFill>
                  <a:schemeClr val="bg1"/>
                </a:solidFill>
                <a:latin typeface="Cuprum" panose="00000500000000000000"/>
                <a:ea typeface="Cuprum" panose="00000500000000000000"/>
                <a:cs typeface="Cuprum" panose="00000500000000000000"/>
              </a:rPr>
              <a:t> using LT12.</a:t>
            </a:r>
            <a:r>
              <a:rPr lang="en-IN" altLang="en-US" sz="2400" b="1">
                <a:solidFill>
                  <a:schemeClr val="bg1"/>
                </a:solidFill>
                <a:latin typeface="Cuprum" panose="00000500000000000000"/>
                <a:ea typeface="Cuprum" panose="00000500000000000000"/>
                <a:cs typeface="Cuprum" panose="00000500000000000000"/>
              </a:rPr>
              <a:t> To Confirm, Click on Confirm Internally,</a:t>
            </a:r>
            <a:r>
              <a:rPr lang="en-US" altLang="en-US" sz="2400" b="1">
                <a:solidFill>
                  <a:schemeClr val="bg1"/>
                </a:solidFill>
                <a:latin typeface="Cuprum" panose="00000500000000000000"/>
                <a:ea typeface="Cuprum" panose="00000500000000000000"/>
                <a:cs typeface="Cuprum" panose="00000500000000000000"/>
              </a:rPr>
              <a:t> Once the TO is confirmed, the replenishment movement is completed and the requested stock is moved into the fixed bin</a:t>
            </a:r>
            <a:endParaRPr lang="en-US" altLang="en-US" sz="2400" b="1">
              <a:solidFill>
                <a:schemeClr val="bg1"/>
              </a:solidFill>
              <a:latin typeface="Cuprum" panose="00000500000000000000"/>
              <a:ea typeface="Cuprum" panose="00000500000000000000"/>
              <a:cs typeface="Cuprum" panose="00000500000000000000"/>
            </a:endParaRPr>
          </a:p>
        </p:txBody>
      </p:sp>
      <p:sp>
        <p:nvSpPr>
          <p:cNvPr id="3" name="Google Shape;125;p10"/>
          <p:cNvSpPr txBox="1"/>
          <p:nvPr/>
        </p:nvSpPr>
        <p:spPr>
          <a:xfrm>
            <a:off x="9330690" y="5572125"/>
            <a:ext cx="8023225" cy="3966210"/>
          </a:xfrm>
          <a:prstGeom prst="roundRect">
            <a:avLst/>
          </a:prstGeom>
          <a:noFill/>
          <a:ln>
            <a:solidFill>
              <a:schemeClr val="bg1"/>
            </a:solidFill>
          </a:ln>
        </p:spPr>
        <p:txBody>
          <a:bodyPr spcFirstLastPara="1" wrap="square" lIns="0" tIns="0" rIns="0" bIns="0" anchor="t" anchorCtr="0">
            <a:noAutofit/>
          </a:bodyPr>
          <a:lstStyle/>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After confirmation, we can check the available stock in bin 333-001. Here, the 1,800 EA replenishment quantity has been added to the existing 195 EA, giving us a total of 1,995 EA.</a:t>
            </a:r>
            <a:endParaRPr lang="en-US" altLang="en-US" sz="2400" b="1">
              <a:solidFill>
                <a:schemeClr val="bg1"/>
              </a:solidFill>
              <a:latin typeface="Cuprum" panose="00000500000000000000"/>
              <a:ea typeface="Cuprum" panose="00000500000000000000"/>
              <a:cs typeface="Cuprum" panose="00000500000000000000"/>
            </a:endParaRPr>
          </a:p>
          <a:p>
            <a:pPr marL="342900" marR="0" lvl="0" indent="-342900" algn="l" rtl="0">
              <a:lnSpc>
                <a:spcPct val="120000"/>
              </a:lnSpc>
              <a:spcBef>
                <a:spcPts val="0"/>
              </a:spcBef>
              <a:spcAft>
                <a:spcPts val="0"/>
              </a:spcAft>
              <a:buClr>
                <a:srgbClr val="FFFFFF"/>
              </a:buClr>
              <a:buSzTx/>
              <a:buFont typeface="Arial" panose="020B0604020202020204" pitchFamily="34" charset="0"/>
              <a:buChar char="•"/>
            </a:pPr>
            <a:r>
              <a:rPr lang="en-US" altLang="en-US" sz="2400" b="1">
                <a:solidFill>
                  <a:schemeClr val="bg1"/>
                </a:solidFill>
                <a:latin typeface="Cuprum" panose="00000500000000000000"/>
                <a:ea typeface="Cuprum" panose="00000500000000000000"/>
                <a:cs typeface="Cuprum" panose="00000500000000000000"/>
              </a:rPr>
              <a:t>You can also see the stock appearing as separate entries. This is because SAP WM manages warehouse stock as individual quants, so the newly transferred stock can remain as a separate quant from the existing stock</a:t>
            </a:r>
            <a:endParaRPr lang="en-US" altLang="en-US" sz="2400" b="1">
              <a:solidFill>
                <a:schemeClr val="bg1"/>
              </a:solidFill>
              <a:latin typeface="Cuprum" panose="00000500000000000000"/>
              <a:ea typeface="Cuprum" panose="00000500000000000000"/>
              <a:cs typeface="Cuprum" panose="00000500000000000000"/>
            </a:endParaRPr>
          </a:p>
        </p:txBody>
      </p:sp>
      <p:pic>
        <p:nvPicPr>
          <p:cNvPr id="22" name="Picture 20"/>
          <p:cNvPicPr>
            <a:picLocks noChangeAspect="1"/>
          </p:cNvPicPr>
          <p:nvPr/>
        </p:nvPicPr>
        <p:blipFill>
          <a:blip r:embed="rId3"/>
          <a:stretch>
            <a:fillRect/>
          </a:stretch>
        </p:blipFill>
        <p:spPr>
          <a:xfrm>
            <a:off x="1877060" y="2182495"/>
            <a:ext cx="6491605" cy="3389630"/>
          </a:xfrm>
          <a:prstGeom prst="roundRect">
            <a:avLst/>
          </a:prstGeom>
          <a:noFill/>
          <a:ln w="53975">
            <a:solidFill>
              <a:schemeClr val="bg2">
                <a:lumMod val="60000"/>
                <a:lumOff val="40000"/>
              </a:schemeClr>
            </a:solidFill>
          </a:ln>
        </p:spPr>
      </p:pic>
      <p:pic>
        <p:nvPicPr>
          <p:cNvPr id="23" name="Picture 21"/>
          <p:cNvPicPr>
            <a:picLocks noChangeAspect="1"/>
          </p:cNvPicPr>
          <p:nvPr/>
        </p:nvPicPr>
        <p:blipFill>
          <a:blip r:embed="rId4"/>
          <a:stretch>
            <a:fillRect/>
          </a:stretch>
        </p:blipFill>
        <p:spPr>
          <a:xfrm>
            <a:off x="9975215" y="2182495"/>
            <a:ext cx="6187440" cy="2832100"/>
          </a:xfrm>
          <a:prstGeom prst="roundRect">
            <a:avLst/>
          </a:prstGeom>
          <a:noFill/>
          <a:ln w="53975">
            <a:solidFill>
              <a:schemeClr val="bg2">
                <a:lumMod val="60000"/>
                <a:lumOff val="40000"/>
              </a:schemeClr>
            </a:solidFill>
          </a:ln>
        </p:spPr>
      </p:pic>
      <p:sp>
        <p:nvSpPr>
          <p:cNvPr id="5" name="Rectangle 4"/>
          <p:cNvSpPr/>
          <p:nvPr/>
        </p:nvSpPr>
        <p:spPr>
          <a:xfrm>
            <a:off x="2025650" y="2757805"/>
            <a:ext cx="1179830" cy="384810"/>
          </a:xfrm>
          <a:prstGeom prst="rect">
            <a:avLst/>
          </a:prstGeom>
          <a:ln w="28575">
            <a:solidFill>
              <a:srgbClr val="00B050"/>
            </a:solidFill>
          </a:ln>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sp>
        <p:nvSpPr>
          <p:cNvPr id="6" name="Rectangle 5"/>
          <p:cNvSpPr/>
          <p:nvPr/>
        </p:nvSpPr>
        <p:spPr>
          <a:xfrm>
            <a:off x="12541885" y="4552950"/>
            <a:ext cx="718185" cy="282575"/>
          </a:xfrm>
          <a:prstGeom prst="rect">
            <a:avLst/>
          </a:prstGeom>
          <a:ln w="28575">
            <a:solidFill>
              <a:srgbClr val="00B050"/>
            </a:solidFill>
          </a:ln>
        </p:spPr>
        <p:style>
          <a:lnRef idx="2">
            <a:schemeClr val="accent1"/>
          </a:lnRef>
          <a:fillRef idx="0">
            <a:srgbClr val="FFFFFF"/>
          </a:fillRef>
          <a:effectRef idx="0">
            <a:srgbClr val="FFFFFF"/>
          </a:effectRef>
          <a:fontRef idx="minor">
            <a:schemeClr val="tx1"/>
          </a:fontRef>
        </p:style>
        <p:txBody>
          <a:bodyPr rtlCol="0" anchor="ctr"/>
          <a:p>
            <a:pPr algn="ctr"/>
            <a:endParaRPr 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ageCurlDouble"/>
      </p:transition>
    </mc:Choice>
    <mc:Fallback>
      <p:transition spd="slow">
        <p:fade/>
      </p:transition>
    </mc:Fallback>
  </mc:AlternateContent>
</p:sld>
</file>

<file path=ppt/theme/theme1.xml><?xml version="1.0" encoding="utf-8"?>
<a:theme xmlns:a="http://schemas.openxmlformats.org/drawingml/2006/main" name=" IT Software Pitch Deck">
  <a:themeElements>
    <a:clrScheme name="Office">
      <a:dk1>
        <a:srgbClr val="083572"/>
      </a:dk1>
      <a:lt1>
        <a:srgbClr val="FFFFFF"/>
      </a:lt1>
      <a:dk2>
        <a:srgbClr val="004AAD"/>
      </a:dk2>
      <a:lt2>
        <a:srgbClr val="5271FF"/>
      </a:lt2>
      <a:accent1>
        <a:srgbClr val="083572"/>
      </a:accent1>
      <a:accent2>
        <a:srgbClr val="888888"/>
      </a:accent2>
      <a:accent3>
        <a:srgbClr val="083572"/>
      </a:accent3>
      <a:accent4>
        <a:srgbClr val="5271FF"/>
      </a:accent4>
      <a:accent5>
        <a:srgbClr val="FFFFFF"/>
      </a:accent5>
      <a:accent6>
        <a:srgbClr val="083572"/>
      </a:accent6>
      <a:hlink>
        <a:srgbClr val="004AAD"/>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5390</Words>
  <Application>WPS Presentation</Application>
  <PresentationFormat/>
  <Paragraphs>77</Paragraphs>
  <Slides>12</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12</vt:i4>
      </vt:variant>
    </vt:vector>
  </HeadingPairs>
  <TitlesOfParts>
    <vt:vector size="22" baseType="lpstr">
      <vt:lpstr>Arial</vt:lpstr>
      <vt:lpstr>SimSun</vt:lpstr>
      <vt:lpstr>Wingdings</vt:lpstr>
      <vt:lpstr>Arial</vt:lpstr>
      <vt:lpstr>Cuprum</vt:lpstr>
      <vt:lpstr>Ubuntu</vt:lpstr>
      <vt:lpstr>Calibri</vt:lpstr>
      <vt:lpstr>Microsoft YaHei</vt:lpstr>
      <vt:lpstr>Arial Unicode MS</vt:lpstr>
      <vt:lpstr> IT Software Pitch Deck</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Anshul Khatiyan</cp:lastModifiedBy>
  <cp:revision>70</cp:revision>
  <dcterms:created xsi:type="dcterms:W3CDTF">2026-09-18T13:04:00Z</dcterms:created>
  <dcterms:modified xsi:type="dcterms:W3CDTF">2026-09-21T06:52:47Z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048F8CB65C0E4578B2DF1B3CB5F306DB_13</vt:lpwstr>
  </property>
</Properties>
</file>