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</p:sldIdLst>
  <p:sldSz cx="1219136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74" userDrawn="1">
          <p15:clr>
            <a:srgbClr val="A4A3A4"/>
          </p15:clr>
        </p15:guide>
        <p15:guide id="2" pos="30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124" d="100"/>
          <a:sy n="124" d="100"/>
        </p:scale>
        <p:origin x="-1512" y="-112"/>
      </p:cViewPr>
      <p:guideLst>
        <p:guide orient="horz" pos="2074"/>
        <p:guide pos="301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backgroun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7609" y="158242"/>
            <a:ext cx="1417320" cy="14173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3232" y="932688"/>
            <a:ext cx="4754880" cy="2286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000" b="1" i="0">
                <a:solidFill>
                  <a:srgbClr val="FF9B2B"/>
                </a:solidFill>
                <a:latin typeface="Aptos"/>
              </a:rPr>
              <a:t>SAP WAREHOUSE MANAGEMENT</a:t>
            </a:r>
            <a:endParaRPr sz="1000" b="1" i="0">
              <a:solidFill>
                <a:srgbClr val="FF9B2B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3105" y="1353185"/>
            <a:ext cx="8341995" cy="548005"/>
          </a:xfrm>
          <a:prstGeom prst="roundRect">
            <a:avLst/>
          </a:prstGeom>
          <a:solidFill>
            <a:schemeClr val="tx2">
              <a:alpha val="80000"/>
            </a:schemeClr>
          </a:solidFill>
          <a:ln>
            <a:solidFill>
              <a:schemeClr val="accent1"/>
            </a:solidFill>
          </a:ln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90000"/>
              </a:lnSpc>
            </a:pPr>
            <a:r>
              <a:rPr sz="3100" b="1" i="0">
                <a:solidFill>
                  <a:srgbClr val="F8FAFC"/>
                </a:solidFill>
                <a:latin typeface="Aptos"/>
              </a:rPr>
              <a:t>PHYSICAL INVENTORY</a:t>
            </a:r>
            <a:r>
              <a:rPr lang="en-IN" sz="3100" b="1" i="0">
                <a:solidFill>
                  <a:srgbClr val="F8FAFC"/>
                </a:solidFill>
                <a:latin typeface="Aptos"/>
              </a:rPr>
              <a:t> </a:t>
            </a:r>
            <a:r>
              <a:rPr sz="3100" b="1">
                <a:solidFill>
                  <a:srgbClr val="F8FAFC"/>
                </a:solidFill>
                <a:latin typeface="Aptos"/>
                <a:sym typeface="+mn-ea"/>
              </a:rPr>
              <a:t>COUNTING PROCESS</a:t>
            </a:r>
            <a:endParaRPr lang="en-IN" sz="3100" b="1" i="0">
              <a:solidFill>
                <a:srgbClr val="F8FAFC"/>
              </a:solidFill>
              <a:latin typeface="Apto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9935" y="2614930"/>
            <a:ext cx="6853555" cy="356870"/>
          </a:xfrm>
          <a:prstGeom prst="roundRect">
            <a:avLst/>
          </a:prstGeom>
          <a:solidFill>
            <a:schemeClr val="tx2">
              <a:alpha val="80000"/>
            </a:schemeClr>
          </a:solidFill>
          <a:ln w="25400" cmpd="sng">
            <a:solidFill>
              <a:schemeClr val="accent1"/>
            </a:solidFill>
            <a:prstDash val="solid"/>
          </a:ln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90000"/>
              </a:lnSpc>
            </a:pPr>
            <a:r>
              <a:rPr b="1" i="0">
                <a:ln w="28575" cmpd="sng">
                  <a:noFill/>
                  <a:prstDash val="solid"/>
                </a:ln>
                <a:solidFill>
                  <a:srgbClr val="D8E4F1"/>
                </a:solidFill>
                <a:latin typeface="Aptos"/>
              </a:rPr>
              <a:t>From creating the PID to posting the inventory difference.</a:t>
            </a:r>
            <a:endParaRPr b="1" i="0">
              <a:ln w="28575" cmpd="sng">
                <a:noFill/>
                <a:prstDash val="solid"/>
              </a:ln>
              <a:solidFill>
                <a:srgbClr val="D8E4F1"/>
              </a:solidFill>
              <a:latin typeface="Aptos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749808" y="4160520"/>
            <a:ext cx="1508760" cy="658368"/>
          </a:xfrm>
          <a:prstGeom prst="roundRect">
            <a:avLst/>
          </a:prstGeom>
          <a:solidFill>
            <a:srgbClr val="051D39">
              <a:alpha val="80000"/>
            </a:srgbClr>
          </a:solidFill>
          <a:ln w="17780">
            <a:solidFill>
              <a:srgbClr val="26AB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3120" y="4233545"/>
            <a:ext cx="1351915" cy="436245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ctr"/>
            <a:r>
              <a:rPr sz="1200" b="1" i="0">
                <a:solidFill>
                  <a:srgbClr val="F5F9FD"/>
                </a:solidFill>
                <a:latin typeface="Aptos"/>
              </a:rPr>
              <a:t>LI01N</a:t>
            </a:r>
            <a:endParaRPr sz="1200" b="1" i="0">
              <a:solidFill>
                <a:srgbClr val="F5F9FD"/>
              </a:solidFill>
              <a:latin typeface="Aptos"/>
            </a:endParaRPr>
          </a:p>
          <a:p>
            <a:pPr algn="ctr"/>
            <a:r>
              <a:rPr lang="en-IN" sz="1200" b="1" i="0">
                <a:solidFill>
                  <a:srgbClr val="F5F9FD"/>
                </a:solidFill>
                <a:latin typeface="Aptos"/>
              </a:rPr>
              <a:t>CREATE PID</a:t>
            </a:r>
            <a:endParaRPr lang="en-IN" sz="1200" b="1" i="0">
              <a:solidFill>
                <a:srgbClr val="F5F9FD"/>
              </a:solidFill>
              <a:latin typeface="Aptos"/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2322576" y="4416552"/>
            <a:ext cx="256032" cy="146304"/>
          </a:xfrm>
          <a:prstGeom prst="rightArrow">
            <a:avLst/>
          </a:prstGeom>
          <a:solidFill>
            <a:srgbClr val="FF9A23"/>
          </a:solidFill>
          <a:ln w="12700">
            <a:solidFill>
              <a:srgbClr val="FF9A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2624327" y="4160520"/>
            <a:ext cx="1508760" cy="658368"/>
          </a:xfrm>
          <a:prstGeom prst="roundRect">
            <a:avLst/>
          </a:prstGeom>
          <a:solidFill>
            <a:srgbClr val="051D39">
              <a:alpha val="80000"/>
            </a:srgbClr>
          </a:solidFill>
          <a:ln w="17780">
            <a:solidFill>
              <a:srgbClr val="26AB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708910" y="4233545"/>
            <a:ext cx="1350645" cy="42799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ctr"/>
            <a:r>
              <a:rPr sz="1200" b="1" i="0">
                <a:solidFill>
                  <a:srgbClr val="F5F9FD"/>
                </a:solidFill>
                <a:latin typeface="Aptos"/>
              </a:rPr>
              <a:t>LI04N</a:t>
            </a:r>
            <a:endParaRPr sz="1200" b="1" i="0">
              <a:solidFill>
                <a:srgbClr val="F5F9FD"/>
              </a:solidFill>
              <a:latin typeface="Aptos"/>
            </a:endParaRPr>
          </a:p>
          <a:p>
            <a:pPr algn="ctr"/>
            <a:r>
              <a:rPr lang="en-IN" sz="1200" b="1" i="0">
                <a:solidFill>
                  <a:srgbClr val="F5F9FD"/>
                </a:solidFill>
                <a:latin typeface="Aptos"/>
              </a:rPr>
              <a:t>PRINT PID</a:t>
            </a:r>
            <a:endParaRPr lang="en-IN" sz="1200" b="1" i="0">
              <a:solidFill>
                <a:srgbClr val="F5F9FD"/>
              </a:solidFill>
              <a:latin typeface="Aptos"/>
            </a:endParaRPr>
          </a:p>
        </p:txBody>
      </p:sp>
      <p:sp>
        <p:nvSpPr>
          <p:cNvPr id="15" name="Right Arrow 14"/>
          <p:cNvSpPr/>
          <p:nvPr/>
        </p:nvSpPr>
        <p:spPr>
          <a:xfrm>
            <a:off x="4197096" y="4416552"/>
            <a:ext cx="256032" cy="146304"/>
          </a:xfrm>
          <a:prstGeom prst="rightArrow">
            <a:avLst/>
          </a:prstGeom>
          <a:solidFill>
            <a:srgbClr val="FF9A23"/>
          </a:solidFill>
          <a:ln w="12700">
            <a:solidFill>
              <a:srgbClr val="FF9A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4498848" y="4160520"/>
            <a:ext cx="1508760" cy="658368"/>
          </a:xfrm>
          <a:prstGeom prst="roundRect">
            <a:avLst/>
          </a:prstGeom>
          <a:solidFill>
            <a:srgbClr val="051D39">
              <a:alpha val="80000"/>
            </a:srgbClr>
          </a:solidFill>
          <a:ln w="17780">
            <a:solidFill>
              <a:srgbClr val="26AB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611370" y="4233545"/>
            <a:ext cx="1322705" cy="42799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ctr"/>
            <a:r>
              <a:rPr sz="1200" b="1" i="0">
                <a:solidFill>
                  <a:srgbClr val="F5F9FD"/>
                </a:solidFill>
                <a:latin typeface="Aptos"/>
              </a:rPr>
              <a:t>LI11N</a:t>
            </a:r>
            <a:endParaRPr sz="1200" b="1" i="0">
              <a:solidFill>
                <a:srgbClr val="F5F9FD"/>
              </a:solidFill>
              <a:latin typeface="Aptos"/>
            </a:endParaRPr>
          </a:p>
          <a:p>
            <a:pPr algn="ctr"/>
            <a:r>
              <a:rPr lang="en-IN" sz="1200" b="1" i="0">
                <a:solidFill>
                  <a:srgbClr val="F5F9FD"/>
                </a:solidFill>
                <a:latin typeface="Aptos"/>
              </a:rPr>
              <a:t>ENTER COUNT</a:t>
            </a:r>
            <a:endParaRPr lang="en-IN" sz="1200" b="1" i="0">
              <a:solidFill>
                <a:srgbClr val="F5F9FD"/>
              </a:solidFill>
              <a:latin typeface="Aptos"/>
            </a:endParaRPr>
          </a:p>
        </p:txBody>
      </p:sp>
      <p:sp>
        <p:nvSpPr>
          <p:cNvPr id="19" name="Right Arrow 18"/>
          <p:cNvSpPr/>
          <p:nvPr/>
        </p:nvSpPr>
        <p:spPr>
          <a:xfrm>
            <a:off x="6071616" y="4416552"/>
            <a:ext cx="256032" cy="146304"/>
          </a:xfrm>
          <a:prstGeom prst="rightArrow">
            <a:avLst/>
          </a:prstGeom>
          <a:solidFill>
            <a:srgbClr val="FF9A23"/>
          </a:solidFill>
          <a:ln w="12700">
            <a:solidFill>
              <a:srgbClr val="FF9A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6373368" y="4160520"/>
            <a:ext cx="1508760" cy="658368"/>
          </a:xfrm>
          <a:prstGeom prst="roundRect">
            <a:avLst/>
          </a:prstGeom>
          <a:solidFill>
            <a:srgbClr val="051D39">
              <a:alpha val="80000"/>
            </a:srgbClr>
          </a:solidFill>
          <a:ln w="17780">
            <a:solidFill>
              <a:srgbClr val="26AB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56680" y="4160520"/>
            <a:ext cx="1351915" cy="509905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ctr"/>
            <a:r>
              <a:rPr sz="1200" b="1" i="0">
                <a:solidFill>
                  <a:srgbClr val="F5F9FD"/>
                </a:solidFill>
                <a:latin typeface="Aptos"/>
              </a:rPr>
              <a:t>LI14</a:t>
            </a:r>
            <a:endParaRPr sz="1200" b="1" i="0">
              <a:solidFill>
                <a:srgbClr val="F5F9FD"/>
              </a:solidFill>
              <a:latin typeface="Aptos"/>
            </a:endParaRPr>
          </a:p>
          <a:p>
            <a:pPr algn="ctr"/>
            <a:r>
              <a:rPr lang="en-IN" sz="1200" b="1" i="0">
                <a:solidFill>
                  <a:srgbClr val="F5F9FD"/>
                </a:solidFill>
                <a:latin typeface="Aptos"/>
              </a:rPr>
              <a:t>INITIATE RECOUNT</a:t>
            </a:r>
            <a:endParaRPr lang="en-IN" sz="1200" b="1" i="0">
              <a:solidFill>
                <a:srgbClr val="F5F9FD"/>
              </a:solidFill>
              <a:latin typeface="Aptos"/>
            </a:endParaRPr>
          </a:p>
        </p:txBody>
      </p:sp>
      <p:sp>
        <p:nvSpPr>
          <p:cNvPr id="23" name="Right Arrow 22"/>
          <p:cNvSpPr/>
          <p:nvPr/>
        </p:nvSpPr>
        <p:spPr>
          <a:xfrm>
            <a:off x="7946136" y="4416552"/>
            <a:ext cx="256032" cy="146304"/>
          </a:xfrm>
          <a:prstGeom prst="rightArrow">
            <a:avLst/>
          </a:prstGeom>
          <a:solidFill>
            <a:srgbClr val="FF9A23"/>
          </a:solidFill>
          <a:ln w="12700">
            <a:solidFill>
              <a:srgbClr val="FF9A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8247888" y="4160520"/>
            <a:ext cx="1508760" cy="658368"/>
          </a:xfrm>
          <a:prstGeom prst="roundRect">
            <a:avLst/>
          </a:prstGeom>
          <a:solidFill>
            <a:srgbClr val="051D39">
              <a:alpha val="80000"/>
            </a:srgbClr>
          </a:solidFill>
          <a:ln w="17780">
            <a:solidFill>
              <a:srgbClr val="26AB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322310" y="4162425"/>
            <a:ext cx="1360805" cy="508635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ctr"/>
            <a:r>
              <a:rPr sz="1200" b="1" i="0">
                <a:solidFill>
                  <a:srgbClr val="F5F9FD"/>
                </a:solidFill>
                <a:latin typeface="Aptos"/>
              </a:rPr>
              <a:t>LI20</a:t>
            </a:r>
            <a:endParaRPr sz="1200" b="1" i="0">
              <a:solidFill>
                <a:srgbClr val="F5F9FD"/>
              </a:solidFill>
              <a:latin typeface="Aptos"/>
            </a:endParaRPr>
          </a:p>
          <a:p>
            <a:pPr algn="ctr"/>
            <a:r>
              <a:rPr lang="en-IN" sz="1200" b="1" i="0">
                <a:solidFill>
                  <a:srgbClr val="F5F9FD"/>
                </a:solidFill>
                <a:latin typeface="Aptos"/>
              </a:rPr>
              <a:t>CLEAR DIFFERENCE</a:t>
            </a:r>
            <a:endParaRPr lang="en-IN" sz="1200" b="1" i="0">
              <a:solidFill>
                <a:srgbClr val="F5F9FD"/>
              </a:solidFill>
              <a:latin typeface="Aptos"/>
            </a:endParaRPr>
          </a:p>
        </p:txBody>
      </p:sp>
      <p:sp>
        <p:nvSpPr>
          <p:cNvPr id="27" name="Right Arrow 26"/>
          <p:cNvSpPr/>
          <p:nvPr/>
        </p:nvSpPr>
        <p:spPr>
          <a:xfrm>
            <a:off x="9820656" y="4416552"/>
            <a:ext cx="256032" cy="146304"/>
          </a:xfrm>
          <a:prstGeom prst="rightArrow">
            <a:avLst/>
          </a:prstGeom>
          <a:solidFill>
            <a:srgbClr val="FF9A23"/>
          </a:solidFill>
          <a:ln w="12700">
            <a:solidFill>
              <a:srgbClr val="FF9A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10122408" y="4160520"/>
            <a:ext cx="1508760" cy="658368"/>
          </a:xfrm>
          <a:prstGeom prst="roundRect">
            <a:avLst/>
          </a:prstGeom>
          <a:solidFill>
            <a:srgbClr val="051D39">
              <a:alpha val="80000"/>
            </a:srgbClr>
          </a:solidFill>
          <a:ln w="17780">
            <a:solidFill>
              <a:srgbClr val="26AB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0205720" y="4162425"/>
            <a:ext cx="1351915" cy="49911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ctr"/>
            <a:r>
              <a:rPr sz="1200" b="1" i="0">
                <a:solidFill>
                  <a:srgbClr val="F5F9FD"/>
                </a:solidFill>
                <a:latin typeface="Aptos"/>
              </a:rPr>
              <a:t>LI21</a:t>
            </a:r>
            <a:endParaRPr sz="1200" b="1" i="0">
              <a:solidFill>
                <a:srgbClr val="F5F9FD"/>
              </a:solidFill>
              <a:latin typeface="Aptos"/>
            </a:endParaRPr>
          </a:p>
          <a:p>
            <a:pPr algn="ctr"/>
            <a:r>
              <a:rPr lang="en-IN" sz="1200" b="1" i="0">
                <a:solidFill>
                  <a:srgbClr val="F5F9FD"/>
                </a:solidFill>
                <a:latin typeface="Aptos"/>
              </a:rPr>
              <a:t>POST DIFFERENCE</a:t>
            </a:r>
            <a:endParaRPr lang="en-IN" sz="1200" b="1" i="0">
              <a:solidFill>
                <a:srgbClr val="F5F9FD"/>
              </a:solidFill>
              <a:latin typeface="Aptos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49808" y="6355080"/>
            <a:ext cx="3840480" cy="2387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200" b="1" i="0">
                <a:solidFill>
                  <a:srgbClr val="AEBFD1"/>
                </a:solidFill>
                <a:latin typeface="Aptos"/>
              </a:rPr>
              <a:t>WMForge  •  SAP Warehouse Management</a:t>
            </a:r>
            <a:endParaRPr sz="1200" b="1" i="0">
              <a:solidFill>
                <a:srgbClr val="AEBFD1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backgroun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1579" y="144272"/>
            <a:ext cx="1417320" cy="14173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07948" y="384048"/>
            <a:ext cx="2743200" cy="2387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200" b="1" i="0">
                <a:solidFill>
                  <a:srgbClr val="FF9B2B"/>
                </a:solidFill>
                <a:latin typeface="Aptos"/>
              </a:rPr>
              <a:t>STEP 01</a:t>
            </a:r>
            <a:endParaRPr sz="1200" b="1" i="0">
              <a:solidFill>
                <a:srgbClr val="FF9B2B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08075" y="668655"/>
            <a:ext cx="7310755" cy="416560"/>
          </a:xfrm>
          <a:prstGeom prst="roundRect">
            <a:avLst/>
          </a:prstGeom>
          <a:solidFill>
            <a:schemeClr val="tx2">
              <a:alpha val="99000"/>
            </a:schemeClr>
          </a:solidFill>
          <a:ln cap="rnd">
            <a:noFill/>
          </a:ln>
        </p:spPr>
        <p:txBody>
          <a:bodyPr wrap="square" lIns="27432" tIns="27432" rIns="27432" bIns="27432" anchor="t">
            <a:noAutofit/>
          </a:bodyPr>
          <a:lstStyle/>
          <a:p>
            <a:pPr algn="dist">
              <a:lnSpc>
                <a:spcPct val="80000"/>
              </a:lnSpc>
            </a:pPr>
            <a:r>
              <a:rPr sz="2500" b="1" i="0">
                <a:solidFill>
                  <a:srgbClr val="F8FAFC"/>
                </a:solidFill>
                <a:latin typeface="Aptos"/>
              </a:rPr>
              <a:t>CREATE THE PHYSICAL INVENTORY DOCUMENT</a:t>
            </a:r>
            <a:endParaRPr sz="2500" b="1" i="0">
              <a:solidFill>
                <a:srgbClr val="F8FAFC"/>
              </a:solidFill>
              <a:latin typeface="Aptos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107948" y="1269111"/>
            <a:ext cx="932688" cy="292608"/>
          </a:xfrm>
          <a:prstGeom prst="roundRect">
            <a:avLst/>
          </a:prstGeom>
          <a:solidFill>
            <a:srgbClr val="FF9A23"/>
          </a:solidFill>
          <a:ln w="12700">
            <a:solidFill>
              <a:srgbClr val="FF9A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07948" y="1305687"/>
            <a:ext cx="932688" cy="2387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200" b="1" i="0">
                <a:solidFill>
                  <a:srgbClr val="F5F9FD"/>
                </a:solidFill>
                <a:latin typeface="Aptos"/>
              </a:rPr>
              <a:t>LI01N</a:t>
            </a:r>
            <a:endParaRPr sz="1200" b="1" i="0">
              <a:solidFill>
                <a:srgbClr val="F5F9FD"/>
              </a:solidFill>
              <a:latin typeface="Aptos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108075" y="1745615"/>
            <a:ext cx="3703320" cy="4263390"/>
          </a:xfrm>
          <a:prstGeom prst="roundRect">
            <a:avLst/>
          </a:prstGeom>
          <a:solidFill>
            <a:srgbClr val="082B4E">
              <a:alpha val="84000"/>
            </a:srgbClr>
          </a:solidFill>
          <a:ln w="17780">
            <a:solidFill>
              <a:srgbClr val="26AB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marL="285750" indent="-285750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sz="1300" b="1">
                <a:solidFill>
                  <a:srgbClr val="F5F9FD"/>
                </a:solidFill>
                <a:latin typeface="Aptos"/>
              </a:rPr>
              <a:t>The Physical Inventory process starts by creating a Physical Inventory document using LI01N.</a:t>
            </a:r>
            <a:endParaRPr sz="1300" b="1">
              <a:solidFill>
                <a:srgbClr val="F5F9FD"/>
              </a:solidFill>
              <a:latin typeface="Aptos"/>
            </a:endParaRPr>
          </a:p>
          <a:p>
            <a:pPr algn="l">
              <a:spcAft>
                <a:spcPts val="0"/>
              </a:spcAft>
            </a:pPr>
            <a:endParaRPr sz="1300" b="0">
              <a:solidFill>
                <a:srgbClr val="F5F9FD"/>
              </a:solidFill>
              <a:latin typeface="Aptos"/>
            </a:endParaRPr>
          </a:p>
          <a:p>
            <a:pPr marL="285750" indent="-285750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sz="1300" b="1">
                <a:solidFill>
                  <a:srgbClr val="F5F9FD"/>
                </a:solidFill>
                <a:latin typeface="Aptos"/>
                <a:sym typeface="+mn-ea"/>
              </a:rPr>
              <a:t>SAP captures and freezes the current book inventory for the selected storage bin.</a:t>
            </a:r>
            <a:endParaRPr sz="1300" b="1" i="0">
              <a:solidFill>
                <a:srgbClr val="F5F9FD"/>
              </a:solidFill>
              <a:latin typeface="Aptos"/>
            </a:endParaRPr>
          </a:p>
          <a:p>
            <a:pPr algn="l">
              <a:spcAft>
                <a:spcPts val="0"/>
              </a:spcAft>
            </a:pPr>
            <a:endParaRPr sz="1300" b="0">
              <a:solidFill>
                <a:srgbClr val="F5F9FD"/>
              </a:solidFill>
              <a:latin typeface="Aptos"/>
            </a:endParaRPr>
          </a:p>
          <a:p>
            <a:pPr marL="285750" indent="-285750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sz="1300" b="1">
                <a:solidFill>
                  <a:srgbClr val="F5F9FD"/>
                </a:solidFill>
                <a:latin typeface="Aptos"/>
                <a:sym typeface="+mn-ea"/>
              </a:rPr>
              <a:t>By default, SAP blocks the storage bin for inventory movements once the Physical Inventory Document is created.</a:t>
            </a:r>
            <a:endParaRPr sz="1300" b="1">
              <a:solidFill>
                <a:srgbClr val="F5F9FD"/>
              </a:solidFill>
              <a:latin typeface="Aptos"/>
            </a:endParaRPr>
          </a:p>
          <a:p>
            <a:pPr algn="l">
              <a:spcAft>
                <a:spcPts val="0"/>
              </a:spcAft>
            </a:pPr>
            <a:endParaRPr sz="1300" b="1">
              <a:solidFill>
                <a:srgbClr val="F5F9FD"/>
              </a:solidFill>
              <a:latin typeface="Aptos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067300" y="1718945"/>
            <a:ext cx="5990590" cy="4316095"/>
          </a:xfrm>
          <a:prstGeom prst="roundRect">
            <a:avLst/>
          </a:prstGeom>
          <a:solidFill>
            <a:srgbClr val="082B4E">
              <a:alpha val="84000"/>
            </a:srgbClr>
          </a:solidFill>
          <a:ln w="17780">
            <a:solidFill>
              <a:srgbClr val="26AB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6070" y="2023745"/>
            <a:ext cx="5388610" cy="3776980"/>
          </a:xfrm>
          <a:prstGeom prst="round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386070" y="1828800"/>
            <a:ext cx="5388610" cy="197485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sz="750" b="1" i="0">
                <a:solidFill>
                  <a:srgbClr val="F5F9FD"/>
                </a:solidFill>
                <a:latin typeface="Aptos"/>
              </a:rPr>
              <a:t>SAP SCREEN • CREATE SYSTEM INVENTORY RECORD</a:t>
            </a:r>
            <a:endParaRPr sz="750" b="1" i="0">
              <a:solidFill>
                <a:srgbClr val="F5F9FD"/>
              </a:solidFill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58368" y="6547104"/>
            <a:ext cx="5303520" cy="2387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200" b="1" i="0">
                <a:solidFill>
                  <a:srgbClr val="AEBFD1"/>
                </a:solidFill>
                <a:latin typeface="Aptos"/>
              </a:rPr>
              <a:t>WMForge  •  SAP Warehouse Management  •  LI01N • CREATE PID</a:t>
            </a:r>
            <a:endParaRPr sz="1200" b="1" i="0">
              <a:solidFill>
                <a:srgbClr val="AEBFD1"/>
              </a:solidFill>
              <a:latin typeface="Apto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0" y="6428232"/>
            <a:ext cx="12191695" cy="16459"/>
          </a:xfrm>
          <a:prstGeom prst="rect">
            <a:avLst/>
          </a:prstGeom>
          <a:solidFill>
            <a:srgbClr val="26A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817870" y="3609975"/>
            <a:ext cx="523875" cy="130810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backgroun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0464" y="210312"/>
            <a:ext cx="1417320" cy="14173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58368" y="384048"/>
            <a:ext cx="2743200" cy="21945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900" b="1" i="0">
                <a:solidFill>
                  <a:srgbClr val="FF9B2B"/>
                </a:solidFill>
                <a:latin typeface="Aptos"/>
              </a:rPr>
              <a:t>CONTROL POINT</a:t>
            </a:r>
            <a:endParaRPr sz="900" b="1" i="0">
              <a:solidFill>
                <a:srgbClr val="FF9B2B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8495" y="658495"/>
            <a:ext cx="7342505" cy="481623"/>
          </a:xfrm>
          <a:prstGeom prst="roundRect">
            <a:avLst/>
          </a:prstGeom>
          <a:solidFill>
            <a:schemeClr val="tx2">
              <a:lumMod val="75000"/>
              <a:alpha val="99000"/>
            </a:schemeClr>
          </a:solidFill>
          <a:ln>
            <a:solidFill>
              <a:schemeClr val="accent1"/>
            </a:solidFill>
          </a:ln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500" b="1" i="0">
                <a:solidFill>
                  <a:srgbClr val="F8FAFC"/>
                </a:solidFill>
                <a:latin typeface="Aptos"/>
              </a:rPr>
              <a:t>BIN BLOCK — MOVEMENTS ARE NOT ALLOWED</a:t>
            </a:r>
            <a:endParaRPr sz="2500" b="1" i="0">
              <a:solidFill>
                <a:srgbClr val="F8FAFC"/>
              </a:solidFill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8495" y="1239520"/>
            <a:ext cx="8226425" cy="30099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accent1"/>
            </a:solidFill>
          </a:ln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sz="1200" b="1" i="0">
                <a:solidFill>
                  <a:srgbClr val="D6E1EE"/>
                </a:solidFill>
                <a:latin typeface="Aptos"/>
              </a:rPr>
              <a:t>The block protects the physical count from warehouse movements changing the stock during counting.</a:t>
            </a:r>
            <a:endParaRPr sz="1200" b="1" i="0">
              <a:solidFill>
                <a:srgbClr val="D6E1EE"/>
              </a:solidFill>
              <a:latin typeface="Aptos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54660" y="1718945"/>
            <a:ext cx="4187825" cy="4224655"/>
          </a:xfrm>
          <a:prstGeom prst="roundRect">
            <a:avLst/>
          </a:prstGeom>
          <a:solidFill>
            <a:srgbClr val="082B4E">
              <a:alpha val="84000"/>
            </a:srgbClr>
          </a:solidFill>
          <a:ln w="17780">
            <a:solidFill>
              <a:srgbClr val="26AB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222" y="2122944"/>
            <a:ext cx="3520440" cy="3463010"/>
          </a:xfrm>
          <a:prstGeom prst="round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22959" y="1828800"/>
            <a:ext cx="3465576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750" b="1" i="0">
                <a:solidFill>
                  <a:srgbClr val="F5F9FD"/>
                </a:solidFill>
                <a:latin typeface="Aptos"/>
              </a:rPr>
              <a:t>STORAGE BIN • BLOCK / INVENTORY STATE</a:t>
            </a:r>
            <a:endParaRPr sz="750" b="1" i="0">
              <a:solidFill>
                <a:srgbClr val="F5F9FD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28032" y="1783080"/>
            <a:ext cx="3840480" cy="2286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100" b="1" i="0">
                <a:solidFill>
                  <a:srgbClr val="F8FAFC"/>
                </a:solidFill>
                <a:latin typeface="Aptos"/>
              </a:rPr>
              <a:t>WHILE THE BIN IS BLOCKED</a:t>
            </a:r>
            <a:endParaRPr sz="1100" b="1" i="0">
              <a:solidFill>
                <a:srgbClr val="F8FAFC"/>
              </a:solidFill>
              <a:latin typeface="Aptos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828032" y="2176272"/>
            <a:ext cx="6419088" cy="749808"/>
          </a:xfrm>
          <a:prstGeom prst="roundRect">
            <a:avLst/>
          </a:prstGeom>
          <a:solidFill>
            <a:srgbClr val="082B4E">
              <a:alpha val="84000"/>
            </a:srgbClr>
          </a:solidFill>
          <a:ln w="17780">
            <a:solidFill>
              <a:srgbClr val="26AB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10785" y="2408555"/>
            <a:ext cx="5962650" cy="300355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90000"/>
              </a:lnSpc>
            </a:pPr>
            <a:r>
              <a:rPr sz="1400" b="1">
                <a:solidFill>
                  <a:srgbClr val="DC4641"/>
                </a:solidFill>
                <a:latin typeface="Aptos"/>
                <a:sym typeface="+mn-ea"/>
              </a:rPr>
              <a:t>×</a:t>
            </a:r>
            <a:r>
              <a:rPr lang="en-IN" sz="1400" b="1">
                <a:solidFill>
                  <a:srgbClr val="DC4641"/>
                </a:solidFill>
                <a:latin typeface="Aptos"/>
                <a:sym typeface="+mn-ea"/>
              </a:rPr>
              <a:t>    </a:t>
            </a:r>
            <a:r>
              <a:rPr sz="1400" b="1">
                <a:solidFill>
                  <a:srgbClr val="F5F9FD"/>
                </a:solidFill>
                <a:latin typeface="Aptos"/>
                <a:sym typeface="+mn-ea"/>
              </a:rPr>
              <a:t>NO PUTAWAY</a:t>
            </a:r>
            <a:r>
              <a:rPr lang="en-IN" sz="1400" b="1">
                <a:solidFill>
                  <a:srgbClr val="F5F9FD"/>
                </a:solidFill>
                <a:latin typeface="Aptos"/>
                <a:sym typeface="+mn-ea"/>
              </a:rPr>
              <a:t>          </a:t>
            </a:r>
            <a:r>
              <a:rPr sz="1400" b="1" i="0">
                <a:solidFill>
                  <a:srgbClr val="F5F9FD"/>
                </a:solidFill>
                <a:latin typeface="Aptos"/>
              </a:rPr>
              <a:t>Stock cannot be put away into the blocked bin.</a:t>
            </a:r>
            <a:endParaRPr sz="1400" b="1" i="0">
              <a:solidFill>
                <a:srgbClr val="F5F9FD"/>
              </a:solidFill>
              <a:latin typeface="Aptos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828032" y="3044952"/>
            <a:ext cx="6419088" cy="749808"/>
          </a:xfrm>
          <a:prstGeom prst="roundRect">
            <a:avLst/>
          </a:prstGeom>
          <a:solidFill>
            <a:srgbClr val="082B4E">
              <a:alpha val="84000"/>
            </a:srgbClr>
          </a:solidFill>
          <a:ln w="17780">
            <a:solidFill>
              <a:srgbClr val="26AB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011420" y="3227705"/>
            <a:ext cx="5962015" cy="384175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sz="1400" b="1">
                <a:solidFill>
                  <a:srgbClr val="DC4641"/>
                </a:solidFill>
                <a:latin typeface="Aptos"/>
                <a:sym typeface="+mn-ea"/>
              </a:rPr>
              <a:t>×</a:t>
            </a:r>
            <a:r>
              <a:rPr lang="en-IN" sz="1400" b="1">
                <a:solidFill>
                  <a:srgbClr val="F5F9FD"/>
                </a:solidFill>
                <a:latin typeface="Aptos"/>
                <a:sym typeface="+mn-ea"/>
              </a:rPr>
              <a:t>     </a:t>
            </a:r>
            <a:r>
              <a:rPr sz="1400" b="1">
                <a:solidFill>
                  <a:srgbClr val="F5F9FD"/>
                </a:solidFill>
                <a:latin typeface="Aptos"/>
                <a:sym typeface="+mn-ea"/>
              </a:rPr>
              <a:t>NO PICKING</a:t>
            </a:r>
            <a:r>
              <a:rPr lang="en-IN" sz="1400" b="1">
                <a:solidFill>
                  <a:srgbClr val="F5F9FD"/>
                </a:solidFill>
                <a:latin typeface="Aptos"/>
                <a:sym typeface="+mn-ea"/>
              </a:rPr>
              <a:t>            </a:t>
            </a:r>
            <a:r>
              <a:rPr sz="1400" b="1" i="0">
                <a:solidFill>
                  <a:srgbClr val="F5F9FD"/>
                </a:solidFill>
                <a:latin typeface="Aptos"/>
              </a:rPr>
              <a:t>Stock cannot be picked from the blocked bin.</a:t>
            </a:r>
            <a:endParaRPr sz="1400" b="1" i="0">
              <a:solidFill>
                <a:srgbClr val="F5F9FD"/>
              </a:solidFill>
              <a:latin typeface="Aptos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4828032" y="3913632"/>
            <a:ext cx="6419088" cy="749808"/>
          </a:xfrm>
          <a:prstGeom prst="roundRect">
            <a:avLst/>
          </a:prstGeom>
          <a:solidFill>
            <a:srgbClr val="082B4E">
              <a:alpha val="84000"/>
            </a:srgbClr>
          </a:solidFill>
          <a:ln w="17780">
            <a:solidFill>
              <a:srgbClr val="26AB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011420" y="4079875"/>
            <a:ext cx="5951220" cy="43053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sz="1400" b="1">
                <a:solidFill>
                  <a:srgbClr val="DC4641"/>
                </a:solidFill>
                <a:latin typeface="Aptos"/>
                <a:sym typeface="+mn-ea"/>
              </a:rPr>
              <a:t>×</a:t>
            </a:r>
            <a:r>
              <a:rPr lang="en-IN" sz="1400" b="1">
                <a:solidFill>
                  <a:srgbClr val="F5F9FD"/>
                </a:solidFill>
                <a:latin typeface="Aptos"/>
                <a:sym typeface="+mn-ea"/>
              </a:rPr>
              <a:t>     </a:t>
            </a:r>
            <a:r>
              <a:rPr sz="1400" b="1">
                <a:solidFill>
                  <a:srgbClr val="F5F9FD"/>
                </a:solidFill>
                <a:latin typeface="Aptos"/>
                <a:sym typeface="+mn-ea"/>
              </a:rPr>
              <a:t>NO BIN-TO-BIN</a:t>
            </a:r>
            <a:r>
              <a:rPr lang="en-IN" sz="1400" b="1">
                <a:solidFill>
                  <a:srgbClr val="F5F9FD"/>
                </a:solidFill>
                <a:latin typeface="Aptos"/>
                <a:sym typeface="+mn-ea"/>
              </a:rPr>
              <a:t>       </a:t>
            </a:r>
            <a:r>
              <a:rPr sz="1400" b="1">
                <a:solidFill>
                  <a:srgbClr val="F5F9FD"/>
                </a:solidFill>
                <a:latin typeface="Aptos"/>
                <a:sym typeface="+mn-ea"/>
              </a:rPr>
              <a:t>No internal bin transfer is allowed.</a:t>
            </a:r>
            <a:endParaRPr sz="1400" b="1">
              <a:solidFill>
                <a:srgbClr val="F5F9FD"/>
              </a:solidFill>
              <a:latin typeface="Aptos"/>
              <a:sym typeface="+mn-ea"/>
            </a:endParaRPr>
          </a:p>
          <a:p>
            <a:pPr algn="l"/>
            <a:r>
              <a:rPr sz="1400" b="1">
                <a:solidFill>
                  <a:srgbClr val="F5F9FD"/>
                </a:solidFill>
                <a:latin typeface="Aptos"/>
                <a:sym typeface="+mn-ea"/>
              </a:rPr>
              <a:t> </a:t>
            </a:r>
            <a:r>
              <a:rPr lang="en-IN" sz="1400" b="1">
                <a:solidFill>
                  <a:srgbClr val="F5F9FD"/>
                </a:solidFill>
                <a:latin typeface="Aptos"/>
                <a:sym typeface="+mn-ea"/>
              </a:rPr>
              <a:t>      </a:t>
            </a:r>
            <a:r>
              <a:rPr sz="1400" b="1">
                <a:solidFill>
                  <a:srgbClr val="F5F9FD"/>
                </a:solidFill>
                <a:latin typeface="Aptos"/>
                <a:sym typeface="+mn-ea"/>
              </a:rPr>
              <a:t>TRANSFER</a:t>
            </a:r>
            <a:r>
              <a:rPr lang="en-IN" sz="1400" b="1">
                <a:solidFill>
                  <a:srgbClr val="F5F9FD"/>
                </a:solidFill>
                <a:latin typeface="Aptos"/>
                <a:sym typeface="+mn-ea"/>
              </a:rPr>
              <a:t> </a:t>
            </a:r>
            <a:endParaRPr sz="1400" b="1" i="0">
              <a:solidFill>
                <a:srgbClr val="F5F9FD"/>
              </a:solidFill>
              <a:latin typeface="Aptos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4828032" y="4782312"/>
            <a:ext cx="6419088" cy="749808"/>
          </a:xfrm>
          <a:prstGeom prst="roundRect">
            <a:avLst/>
          </a:prstGeom>
          <a:solidFill>
            <a:srgbClr val="082B4E">
              <a:alpha val="84000"/>
            </a:srgbClr>
          </a:solidFill>
          <a:ln w="17780">
            <a:solidFill>
              <a:srgbClr val="26AB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010150" y="4925695"/>
            <a:ext cx="5948680" cy="37211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sz="1400" b="1">
                <a:solidFill>
                  <a:srgbClr val="DC4641"/>
                </a:solidFill>
                <a:latin typeface="Aptos"/>
                <a:sym typeface="+mn-ea"/>
              </a:rPr>
              <a:t>×</a:t>
            </a:r>
            <a:r>
              <a:rPr lang="en-IN" sz="1400" b="1">
                <a:solidFill>
                  <a:srgbClr val="DC4641"/>
                </a:solidFill>
                <a:latin typeface="Aptos"/>
                <a:sym typeface="+mn-ea"/>
              </a:rPr>
              <a:t>      </a:t>
            </a:r>
            <a:r>
              <a:rPr sz="1400" b="1">
                <a:solidFill>
                  <a:srgbClr val="F5F9FD"/>
                </a:solidFill>
                <a:latin typeface="Aptos"/>
                <a:sym typeface="+mn-ea"/>
              </a:rPr>
              <a:t>NO POSTING</a:t>
            </a:r>
            <a:r>
              <a:rPr lang="en-IN" sz="1400" b="1">
                <a:solidFill>
                  <a:srgbClr val="F5F9FD"/>
                </a:solidFill>
                <a:latin typeface="Aptos"/>
                <a:sym typeface="+mn-ea"/>
              </a:rPr>
              <a:t>           </a:t>
            </a:r>
            <a:r>
              <a:rPr sz="1400" b="1">
                <a:solidFill>
                  <a:srgbClr val="F5F9FD"/>
                </a:solidFill>
                <a:latin typeface="Aptos"/>
                <a:sym typeface="+mn-ea"/>
              </a:rPr>
              <a:t>No posting change is allowed while blocked.</a:t>
            </a:r>
            <a:endParaRPr sz="1400" b="1">
              <a:solidFill>
                <a:srgbClr val="F5F9FD"/>
              </a:solidFill>
              <a:latin typeface="Aptos"/>
              <a:sym typeface="+mn-ea"/>
            </a:endParaRPr>
          </a:p>
          <a:p>
            <a:pPr algn="l">
              <a:lnSpc>
                <a:spcPct val="100000"/>
              </a:lnSpc>
            </a:pPr>
            <a:r>
              <a:rPr sz="1400" b="1">
                <a:solidFill>
                  <a:srgbClr val="F5F9FD"/>
                </a:solidFill>
                <a:latin typeface="Aptos"/>
                <a:sym typeface="+mn-ea"/>
              </a:rPr>
              <a:t> </a:t>
            </a:r>
            <a:r>
              <a:rPr lang="en-IN" sz="1400" b="1">
                <a:solidFill>
                  <a:srgbClr val="F5F9FD"/>
                </a:solidFill>
                <a:latin typeface="Aptos"/>
                <a:sym typeface="+mn-ea"/>
              </a:rPr>
              <a:t>       </a:t>
            </a:r>
            <a:r>
              <a:rPr sz="1400" b="1">
                <a:solidFill>
                  <a:srgbClr val="F5F9FD"/>
                </a:solidFill>
                <a:latin typeface="Aptos"/>
                <a:sym typeface="+mn-ea"/>
              </a:rPr>
              <a:t>CHANGE</a:t>
            </a:r>
            <a:r>
              <a:rPr lang="en-IN" sz="1400" b="1">
                <a:solidFill>
                  <a:srgbClr val="F5F9FD"/>
                </a:solidFill>
                <a:latin typeface="Aptos"/>
                <a:sym typeface="+mn-ea"/>
              </a:rPr>
              <a:t>            </a:t>
            </a:r>
            <a:endParaRPr sz="1400" b="1" i="0">
              <a:solidFill>
                <a:srgbClr val="F5F9FD"/>
              </a:solidFill>
              <a:latin typeface="Apto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58368" y="6547104"/>
            <a:ext cx="5303520" cy="2387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200" b="1" i="0">
                <a:solidFill>
                  <a:srgbClr val="AEBFD1"/>
                </a:solidFill>
                <a:latin typeface="Aptos"/>
              </a:rPr>
              <a:t>WMForge  •  SAP Warehouse Management  •  BIN CONTROL</a:t>
            </a:r>
            <a:endParaRPr sz="1200" b="1" i="0">
              <a:solidFill>
                <a:srgbClr val="AEBFD1"/>
              </a:solidFill>
              <a:latin typeface="Aptos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0" y="6428232"/>
            <a:ext cx="12191695" cy="16459"/>
          </a:xfrm>
          <a:prstGeom prst="rect">
            <a:avLst/>
          </a:prstGeom>
          <a:solidFill>
            <a:srgbClr val="FF9A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449705" y="2808605"/>
            <a:ext cx="555625" cy="165100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2624455" y="4838065"/>
            <a:ext cx="897255" cy="143510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backgroun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290"/>
            <a:ext cx="12191695" cy="6858000"/>
          </a:xfrm>
          <a:prstGeom prst="rect">
            <a:avLst/>
          </a:prstGeom>
        </p:spPr>
      </p:pic>
      <p:pic>
        <p:nvPicPr>
          <p:cNvPr id="3" name="Picture 2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0464" y="210312"/>
            <a:ext cx="1417320" cy="14173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58368" y="384048"/>
            <a:ext cx="2743200" cy="21945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900" b="1" i="0">
                <a:solidFill>
                  <a:srgbClr val="FF9B2B"/>
                </a:solidFill>
                <a:latin typeface="Aptos"/>
              </a:rPr>
              <a:t>STEP 02</a:t>
            </a:r>
            <a:endParaRPr sz="900" b="1" i="0">
              <a:solidFill>
                <a:srgbClr val="FF9B2B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8495" y="658495"/>
            <a:ext cx="5717540" cy="465455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accent1"/>
            </a:solidFill>
          </a:ln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90000"/>
              </a:lnSpc>
            </a:pPr>
            <a:r>
              <a:rPr sz="2500" b="1" i="0">
                <a:solidFill>
                  <a:srgbClr val="F8FAFC"/>
                </a:solidFill>
                <a:latin typeface="Aptos"/>
              </a:rPr>
              <a:t>PRINT / PROVIDE THE COUNT SHEET</a:t>
            </a:r>
            <a:endParaRPr sz="2500" b="1" i="0">
              <a:solidFill>
                <a:srgbClr val="F8FAFC"/>
              </a:solidFill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8495" y="1273810"/>
            <a:ext cx="5728335" cy="235585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accent1"/>
            </a:solidFill>
          </a:ln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80000"/>
              </a:lnSpc>
            </a:pPr>
            <a:r>
              <a:rPr sz="1200" b="1" i="0">
                <a:solidFill>
                  <a:srgbClr val="D6E1EE"/>
                </a:solidFill>
                <a:latin typeface="Aptos"/>
              </a:rPr>
              <a:t>The activated PID becomes the operator's working sheet for the physical count.</a:t>
            </a:r>
            <a:endParaRPr sz="1200" b="1" i="0">
              <a:solidFill>
                <a:srgbClr val="D6E1EE"/>
              </a:solidFill>
              <a:latin typeface="Aptos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58368" y="1682496"/>
            <a:ext cx="932688" cy="292608"/>
          </a:xfrm>
          <a:prstGeom prst="roundRect">
            <a:avLst/>
          </a:prstGeom>
          <a:solidFill>
            <a:srgbClr val="FF9A23"/>
          </a:solidFill>
          <a:ln w="12700">
            <a:solidFill>
              <a:srgbClr val="FF9A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719072"/>
            <a:ext cx="932688" cy="20193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80000"/>
              </a:lnSpc>
            </a:pPr>
            <a:r>
              <a:rPr sz="1200" b="1" i="0">
                <a:solidFill>
                  <a:srgbClr val="F5F9FD"/>
                </a:solidFill>
                <a:latin typeface="Aptos"/>
              </a:rPr>
              <a:t>LI04</a:t>
            </a:r>
            <a:endParaRPr sz="1200" b="1" i="0">
              <a:solidFill>
                <a:srgbClr val="F5F9FD"/>
              </a:solidFill>
              <a:latin typeface="Aptos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58495" y="2103120"/>
            <a:ext cx="3703320" cy="1643380"/>
          </a:xfrm>
          <a:prstGeom prst="roundRect">
            <a:avLst/>
          </a:prstGeom>
          <a:solidFill>
            <a:srgbClr val="082B4E">
              <a:alpha val="84000"/>
            </a:srgbClr>
          </a:solidFill>
          <a:ln w="17780">
            <a:solidFill>
              <a:srgbClr val="26AB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l">
              <a:spcAft>
                <a:spcPts val="700"/>
              </a:spcAft>
            </a:pPr>
            <a:r>
              <a:rPr sz="1000" b="1">
                <a:solidFill>
                  <a:srgbClr val="F5F9FD"/>
                </a:solidFill>
                <a:latin typeface="Aptos"/>
              </a:rPr>
              <a:t>WHAT THE OPERATOR USES</a:t>
            </a:r>
            <a:endParaRPr sz="1000" b="1">
              <a:solidFill>
                <a:srgbClr val="F5F9FD"/>
              </a:solidFill>
              <a:latin typeface="Aptos"/>
            </a:endParaRPr>
          </a:p>
          <a:p>
            <a:pPr algn="l">
              <a:spcAft>
                <a:spcPts val="0"/>
              </a:spcAft>
            </a:pPr>
            <a:r>
              <a:rPr sz="1200" b="1">
                <a:solidFill>
                  <a:srgbClr val="F5F9FD"/>
                </a:solidFill>
                <a:latin typeface="Aptos"/>
              </a:rPr>
              <a:t>The warehouse operator uses the activated PID/count sheet to physically count the stock in the warehouse.</a:t>
            </a:r>
            <a:endParaRPr sz="1200" b="1">
              <a:solidFill>
                <a:srgbClr val="F5F9FD"/>
              </a:solidFill>
              <a:latin typeface="Aptos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58368" y="4022725"/>
            <a:ext cx="3703320" cy="1188720"/>
          </a:xfrm>
          <a:prstGeom prst="roundRect">
            <a:avLst/>
          </a:prstGeom>
          <a:solidFill>
            <a:srgbClr val="082B4E">
              <a:alpha val="84000"/>
            </a:srgbClr>
          </a:solidFill>
          <a:ln w="17780">
            <a:solidFill>
              <a:srgbClr val="26AB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50264" y="4312793"/>
            <a:ext cx="3374136" cy="60833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lang="en-IN" sz="1200" b="1" i="0">
                <a:solidFill>
                  <a:srgbClr val="F5F9FD"/>
                </a:solidFill>
                <a:latin typeface="Aptos"/>
              </a:rPr>
              <a:t>Note:-</a:t>
            </a:r>
            <a:endParaRPr sz="1200" b="1" i="0">
              <a:solidFill>
                <a:srgbClr val="F5F9FD"/>
              </a:solidFill>
              <a:latin typeface="Aptos"/>
            </a:endParaRPr>
          </a:p>
          <a:p>
            <a:pPr algn="l"/>
            <a:r>
              <a:rPr sz="1200" b="1" i="0">
                <a:solidFill>
                  <a:srgbClr val="F5F9FD"/>
                </a:solidFill>
                <a:latin typeface="Aptos"/>
              </a:rPr>
              <a:t>Count the physical quantity carefully — do not assume the system quantity is correct.</a:t>
            </a:r>
            <a:endParaRPr sz="1200" b="1" i="0">
              <a:solidFill>
                <a:srgbClr val="F5F9FD"/>
              </a:solidFill>
              <a:latin typeface="Aptos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590288" y="1719072"/>
            <a:ext cx="3246120" cy="4206240"/>
          </a:xfrm>
          <a:prstGeom prst="roundRect">
            <a:avLst/>
          </a:prstGeom>
          <a:solidFill>
            <a:srgbClr val="082B4E">
              <a:alpha val="84000"/>
            </a:srgbClr>
          </a:solidFill>
          <a:ln w="17780">
            <a:solidFill>
              <a:srgbClr val="26AB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imag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7575" y="2059305"/>
            <a:ext cx="2971800" cy="3580130"/>
          </a:xfrm>
          <a:prstGeom prst="round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789169" y="1894840"/>
            <a:ext cx="2916936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750" b="1" i="0">
                <a:solidFill>
                  <a:srgbClr val="F5F9FD"/>
                </a:solidFill>
                <a:latin typeface="Aptos"/>
              </a:rPr>
              <a:t>LI04N • PRINT INVENTORY LIST</a:t>
            </a:r>
            <a:endParaRPr sz="750" b="1" i="0">
              <a:solidFill>
                <a:srgbClr val="F5F9FD"/>
              </a:solidFill>
              <a:latin typeface="Aptos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8065135" y="1718945"/>
            <a:ext cx="3745865" cy="4206240"/>
          </a:xfrm>
          <a:prstGeom prst="roundRect">
            <a:avLst/>
          </a:prstGeom>
          <a:solidFill>
            <a:srgbClr val="082B4E">
              <a:alpha val="84000"/>
            </a:srgbClr>
          </a:solidFill>
          <a:ln w="17780">
            <a:solidFill>
              <a:srgbClr val="26AB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" name="Picture 16" descr="image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2295" y="2801620"/>
            <a:ext cx="3455670" cy="2265045"/>
          </a:xfrm>
          <a:prstGeom prst="round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8281035" y="1938655"/>
            <a:ext cx="3127248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750" b="1" i="0">
                <a:solidFill>
                  <a:srgbClr val="F5F9FD"/>
                </a:solidFill>
                <a:latin typeface="Aptos"/>
              </a:rPr>
              <a:t>PRINTED INVENTORY LIST • COUNT SHEET</a:t>
            </a:r>
            <a:endParaRPr sz="750" b="1" i="0">
              <a:solidFill>
                <a:srgbClr val="F5F9FD"/>
              </a:solidFill>
              <a:latin typeface="Apto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58368" y="6547104"/>
            <a:ext cx="5303520" cy="2387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200" b="1" i="0">
                <a:solidFill>
                  <a:srgbClr val="AEBFD1"/>
                </a:solidFill>
                <a:latin typeface="Aptos"/>
              </a:rPr>
              <a:t>WMForge  •  SAP Warehouse Management  •  LI04N • COUNT SHEET</a:t>
            </a:r>
            <a:endParaRPr sz="1200" b="1" i="0">
              <a:solidFill>
                <a:srgbClr val="AEBFD1"/>
              </a:solidFill>
              <a:latin typeface="Apto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0" y="6428232"/>
            <a:ext cx="12191695" cy="16459"/>
          </a:xfrm>
          <a:prstGeom prst="rect">
            <a:avLst/>
          </a:prstGeom>
          <a:solidFill>
            <a:srgbClr val="26A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backgroun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0464" y="210312"/>
            <a:ext cx="1417320" cy="14173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58368" y="384048"/>
            <a:ext cx="2743200" cy="21945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900" b="1" i="0">
                <a:solidFill>
                  <a:srgbClr val="FF9B2B"/>
                </a:solidFill>
                <a:latin typeface="Aptos"/>
              </a:rPr>
              <a:t>STEP 03</a:t>
            </a:r>
            <a:endParaRPr sz="900" b="1" i="0">
              <a:solidFill>
                <a:srgbClr val="FF9B2B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8495" y="658495"/>
            <a:ext cx="4669790" cy="453390"/>
          </a:xfrm>
          <a:prstGeom prst="roundRect">
            <a:avLst/>
          </a:prstGeom>
          <a:solidFill>
            <a:srgbClr val="082B4E">
              <a:alpha val="84000"/>
            </a:srgbClr>
          </a:solidFill>
          <a:ln>
            <a:solidFill>
              <a:schemeClr val="accent1"/>
            </a:solidFill>
          </a:ln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90000"/>
              </a:lnSpc>
            </a:pPr>
            <a:r>
              <a:rPr sz="2500" b="1" i="0">
                <a:solidFill>
                  <a:srgbClr val="F8FAFC"/>
                </a:solidFill>
                <a:latin typeface="Aptos"/>
              </a:rPr>
              <a:t>ENTER THE PHYSICAL COUNT</a:t>
            </a:r>
            <a:endParaRPr sz="2500" b="1" i="0">
              <a:solidFill>
                <a:srgbClr val="F8FAFC"/>
              </a:solidFill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8495" y="1263650"/>
            <a:ext cx="5796280" cy="236220"/>
          </a:xfrm>
          <a:prstGeom prst="roundRect">
            <a:avLst/>
          </a:prstGeom>
          <a:solidFill>
            <a:srgbClr val="082B4E">
              <a:alpha val="84000"/>
            </a:srgbClr>
          </a:solidFill>
          <a:ln>
            <a:solidFill>
              <a:schemeClr val="accent1"/>
            </a:solidFill>
          </a:ln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80000"/>
              </a:lnSpc>
            </a:pPr>
            <a:r>
              <a:rPr sz="1200" b="1" i="0">
                <a:solidFill>
                  <a:srgbClr val="D6E1EE"/>
                </a:solidFill>
                <a:latin typeface="Aptos"/>
              </a:rPr>
              <a:t>Once the operator completes the physical count, the result is entered in LI11N.</a:t>
            </a:r>
            <a:endParaRPr sz="1200" b="1" i="0">
              <a:solidFill>
                <a:srgbClr val="D6E1EE"/>
              </a:solidFill>
              <a:latin typeface="Aptos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58368" y="1682496"/>
            <a:ext cx="932688" cy="292608"/>
          </a:xfrm>
          <a:prstGeom prst="roundRect">
            <a:avLst/>
          </a:prstGeom>
          <a:solidFill>
            <a:srgbClr val="FF9A23"/>
          </a:solidFill>
          <a:ln w="12700">
            <a:solidFill>
              <a:srgbClr val="FF9A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719072"/>
            <a:ext cx="932688" cy="20193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80000"/>
              </a:lnSpc>
            </a:pPr>
            <a:r>
              <a:rPr sz="1200" b="1" i="0">
                <a:solidFill>
                  <a:srgbClr val="F5F9FD"/>
                </a:solidFill>
                <a:latin typeface="Aptos"/>
              </a:rPr>
              <a:t>LI11N</a:t>
            </a:r>
            <a:endParaRPr sz="1200" b="1" i="0">
              <a:solidFill>
                <a:srgbClr val="F5F9FD"/>
              </a:solidFill>
              <a:latin typeface="Aptos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58495" y="2103120"/>
            <a:ext cx="3703320" cy="1504950"/>
          </a:xfrm>
          <a:prstGeom prst="roundRect">
            <a:avLst/>
          </a:prstGeom>
          <a:solidFill>
            <a:srgbClr val="082B4E">
              <a:alpha val="84000"/>
            </a:srgbClr>
          </a:solidFill>
          <a:ln w="17780">
            <a:solidFill>
              <a:srgbClr val="26AB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l">
              <a:spcAft>
                <a:spcPts val="700"/>
              </a:spcAft>
            </a:pPr>
            <a:r>
              <a:rPr sz="1200" b="1">
                <a:solidFill>
                  <a:srgbClr val="F5F9FD"/>
                </a:solidFill>
                <a:latin typeface="Aptos"/>
              </a:rPr>
              <a:t>OPERATOR ACTION</a:t>
            </a:r>
            <a:endParaRPr sz="1200" b="1">
              <a:solidFill>
                <a:srgbClr val="F5F9FD"/>
              </a:solidFill>
              <a:latin typeface="Aptos"/>
            </a:endParaRPr>
          </a:p>
          <a:p>
            <a:pPr algn="l">
              <a:spcAft>
                <a:spcPts val="0"/>
              </a:spcAft>
            </a:pPr>
            <a:r>
              <a:rPr sz="1200" b="1">
                <a:solidFill>
                  <a:srgbClr val="F5F9FD"/>
                </a:solidFill>
                <a:latin typeface="Aptos"/>
              </a:rPr>
              <a:t>Then warehouse operator performs the physical count. The count is then entered in LI11N.</a:t>
            </a:r>
            <a:endParaRPr sz="1200" b="1">
              <a:solidFill>
                <a:srgbClr val="F5F9FD"/>
              </a:solidFill>
              <a:latin typeface="Aptos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58495" y="3986530"/>
            <a:ext cx="3703320" cy="1505585"/>
          </a:xfrm>
          <a:prstGeom prst="roundRect">
            <a:avLst/>
          </a:prstGeom>
          <a:solidFill>
            <a:srgbClr val="4D2D13">
              <a:alpha val="80000"/>
            </a:srgbClr>
          </a:solidFill>
          <a:ln w="19050">
            <a:solidFill>
              <a:srgbClr val="FF9A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l">
              <a:spcAft>
                <a:spcPts val="700"/>
              </a:spcAft>
            </a:pPr>
            <a:r>
              <a:rPr sz="1200" b="1">
                <a:solidFill>
                  <a:srgbClr val="F5F9FD"/>
                </a:solidFill>
                <a:latin typeface="Aptos"/>
              </a:rPr>
              <a:t>DECISION POINT</a:t>
            </a:r>
            <a:endParaRPr sz="1200" b="1">
              <a:solidFill>
                <a:srgbClr val="F5F9FD"/>
              </a:solidFill>
              <a:latin typeface="Aptos"/>
            </a:endParaRPr>
          </a:p>
          <a:p>
            <a:pPr algn="l">
              <a:spcAft>
                <a:spcPts val="0"/>
              </a:spcAft>
            </a:pPr>
            <a:r>
              <a:rPr sz="1200" b="1">
                <a:solidFill>
                  <a:srgbClr val="F5F9FD"/>
                </a:solidFill>
                <a:latin typeface="Aptos"/>
              </a:rPr>
              <a:t>If the entered count does not match the expected stock, the inventory difference becomes part of the re</a:t>
            </a:r>
            <a:r>
              <a:rPr lang="en-IN" sz="1200" b="1">
                <a:solidFill>
                  <a:srgbClr val="F5F9FD"/>
                </a:solidFill>
                <a:latin typeface="Aptos"/>
              </a:rPr>
              <a:t>initiate</a:t>
            </a:r>
            <a:r>
              <a:rPr sz="1200" b="1">
                <a:solidFill>
                  <a:srgbClr val="F5F9FD"/>
                </a:solidFill>
                <a:latin typeface="Aptos"/>
              </a:rPr>
              <a:t> process.</a:t>
            </a:r>
            <a:endParaRPr sz="1200" b="1">
              <a:solidFill>
                <a:srgbClr val="F5F9FD"/>
              </a:solidFill>
              <a:latin typeface="Aptos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617720" y="1719072"/>
            <a:ext cx="6903720" cy="4315968"/>
          </a:xfrm>
          <a:prstGeom prst="roundRect">
            <a:avLst/>
          </a:prstGeom>
          <a:solidFill>
            <a:srgbClr val="082B4E">
              <a:alpha val="84000"/>
            </a:srgbClr>
          </a:solidFill>
          <a:ln w="17780">
            <a:solidFill>
              <a:srgbClr val="26AB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image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0150" y="2103120"/>
            <a:ext cx="6118860" cy="3611880"/>
          </a:xfrm>
          <a:prstGeom prst="round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080000" y="1828800"/>
            <a:ext cx="6276975" cy="156845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sz="750" b="1" i="0">
                <a:solidFill>
                  <a:srgbClr val="F5F9FD"/>
                </a:solidFill>
                <a:latin typeface="Aptos"/>
              </a:rPr>
              <a:t>SAP SCREEN • ENTER INVENTORY COUNT</a:t>
            </a:r>
            <a:endParaRPr sz="750" b="1" i="0">
              <a:solidFill>
                <a:srgbClr val="F5F9FD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58368" y="6547104"/>
            <a:ext cx="5303520" cy="2387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200" b="1" i="0">
                <a:solidFill>
                  <a:srgbClr val="AEBFD1"/>
                </a:solidFill>
                <a:latin typeface="Aptos"/>
              </a:rPr>
              <a:t>WMForge  •  SAP </a:t>
            </a:r>
            <a:r>
              <a:rPr sz="1200" b="1" i="0">
                <a:solidFill>
                  <a:srgbClr val="AEBFD1"/>
                </a:solidFill>
                <a:latin typeface="Aptos"/>
              </a:rPr>
              <a:t>Warehouse Management  •  LI11N • ENTER COUNT</a:t>
            </a:r>
            <a:endParaRPr sz="1200" b="1" i="0">
              <a:solidFill>
                <a:srgbClr val="AEBFD1"/>
              </a:solidFill>
              <a:latin typeface="Apto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6428232"/>
            <a:ext cx="12191695" cy="16459"/>
          </a:xfrm>
          <a:prstGeom prst="rect">
            <a:avLst/>
          </a:prstGeom>
          <a:solidFill>
            <a:srgbClr val="26A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523480" y="3335655"/>
            <a:ext cx="850265" cy="272415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5328285" y="3240405"/>
            <a:ext cx="977265" cy="252095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backgroun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0464" y="210312"/>
            <a:ext cx="1417320" cy="14173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58368" y="384048"/>
            <a:ext cx="2743200" cy="21945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900" b="1" i="0">
                <a:solidFill>
                  <a:srgbClr val="FF9B2B"/>
                </a:solidFill>
                <a:latin typeface="Aptos"/>
              </a:rPr>
              <a:t>STEP 04</a:t>
            </a:r>
            <a:endParaRPr sz="900" b="1" i="0">
              <a:solidFill>
                <a:srgbClr val="FF9B2B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8495" y="658495"/>
            <a:ext cx="6840220" cy="445135"/>
          </a:xfrm>
          <a:prstGeom prst="roundRect">
            <a:avLst/>
          </a:prstGeom>
          <a:solidFill>
            <a:srgbClr val="082B4E">
              <a:alpha val="84000"/>
            </a:srgbClr>
          </a:solidFill>
          <a:ln>
            <a:solidFill>
              <a:schemeClr val="accent1"/>
            </a:solidFill>
          </a:ln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90000"/>
              </a:lnSpc>
            </a:pPr>
            <a:r>
              <a:rPr sz="2500" b="1" i="0">
                <a:solidFill>
                  <a:srgbClr val="F8FAFC"/>
                </a:solidFill>
                <a:latin typeface="Aptos"/>
              </a:rPr>
              <a:t>RECOUNT WHEN VERIFICATION IS NEEDED</a:t>
            </a:r>
            <a:endParaRPr sz="2500" b="1" i="0">
              <a:solidFill>
                <a:srgbClr val="F8FAFC"/>
              </a:solidFill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8495" y="1239520"/>
            <a:ext cx="7388225" cy="219075"/>
          </a:xfrm>
          <a:prstGeom prst="roundRect">
            <a:avLst/>
          </a:prstGeom>
          <a:solidFill>
            <a:srgbClr val="082B4E">
              <a:alpha val="84000"/>
            </a:srgbClr>
          </a:solidFill>
          <a:ln>
            <a:solidFill>
              <a:schemeClr val="accent1"/>
            </a:solidFill>
          </a:ln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80000"/>
              </a:lnSpc>
            </a:pPr>
            <a:r>
              <a:rPr sz="1200" b="1" i="0">
                <a:solidFill>
                  <a:srgbClr val="D6E1EE"/>
                </a:solidFill>
                <a:latin typeface="Aptos"/>
              </a:rPr>
              <a:t>A recount provides a controlled second check when the initial count is incorrect or needs verification.</a:t>
            </a:r>
            <a:endParaRPr sz="1200" b="1" i="0">
              <a:solidFill>
                <a:srgbClr val="D6E1EE"/>
              </a:solidFill>
              <a:latin typeface="Aptos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58368" y="1682496"/>
            <a:ext cx="868680" cy="292608"/>
          </a:xfrm>
          <a:prstGeom prst="roundRect">
            <a:avLst/>
          </a:prstGeom>
          <a:solidFill>
            <a:srgbClr val="FF9A23"/>
          </a:solidFill>
          <a:ln w="12700">
            <a:solidFill>
              <a:srgbClr val="FF9A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719072"/>
            <a:ext cx="868680" cy="20193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80000"/>
              </a:lnSpc>
            </a:pPr>
            <a:r>
              <a:rPr sz="1200" b="1" i="0">
                <a:solidFill>
                  <a:srgbClr val="F5F9FD"/>
                </a:solidFill>
                <a:latin typeface="Aptos"/>
              </a:rPr>
              <a:t>LI14</a:t>
            </a:r>
            <a:endParaRPr sz="1200" b="1" i="0">
              <a:solidFill>
                <a:srgbClr val="F5F9FD"/>
              </a:solidFill>
              <a:latin typeface="Aptos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58368" y="2121408"/>
            <a:ext cx="3749039" cy="1389888"/>
          </a:xfrm>
          <a:prstGeom prst="roundRect">
            <a:avLst/>
          </a:prstGeom>
          <a:solidFill>
            <a:srgbClr val="082B4E">
              <a:alpha val="84000"/>
            </a:srgbClr>
          </a:solidFill>
          <a:ln w="17780">
            <a:solidFill>
              <a:srgbClr val="26AB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l">
              <a:spcAft>
                <a:spcPts val="700"/>
              </a:spcAft>
            </a:pPr>
            <a:r>
              <a:rPr sz="1200" b="1">
                <a:solidFill>
                  <a:srgbClr val="F5F9FD"/>
                </a:solidFill>
                <a:latin typeface="Aptos"/>
              </a:rPr>
              <a:t>WHEN TO USE IT</a:t>
            </a:r>
            <a:endParaRPr sz="1200" b="1">
              <a:solidFill>
                <a:srgbClr val="F5F9FD"/>
              </a:solidFill>
              <a:latin typeface="Aptos"/>
            </a:endParaRPr>
          </a:p>
          <a:p>
            <a:pPr algn="l">
              <a:spcAft>
                <a:spcPts val="0"/>
              </a:spcAft>
            </a:pPr>
            <a:r>
              <a:rPr sz="1200" b="1">
                <a:solidFill>
                  <a:srgbClr val="F5F9FD"/>
                </a:solidFill>
                <a:latin typeface="Aptos"/>
              </a:rPr>
              <a:t>If the initial count is incorrect or needs verification, a recount is then initiated using LI14.</a:t>
            </a:r>
            <a:endParaRPr sz="1200" b="1">
              <a:solidFill>
                <a:srgbClr val="F5F9FD"/>
              </a:solidFill>
              <a:latin typeface="Aptos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58495" y="3970020"/>
            <a:ext cx="3749040" cy="1417955"/>
          </a:xfrm>
          <a:prstGeom prst="roundRect">
            <a:avLst/>
          </a:prstGeom>
          <a:solidFill>
            <a:srgbClr val="082B4E">
              <a:alpha val="84000"/>
            </a:srgbClr>
          </a:solidFill>
          <a:ln w="17780">
            <a:solidFill>
              <a:srgbClr val="26AB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59" y="4107307"/>
            <a:ext cx="1005840" cy="2387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200" b="1" i="0">
                <a:solidFill>
                  <a:srgbClr val="FF9B2B"/>
                </a:solidFill>
                <a:latin typeface="Aptos"/>
              </a:rPr>
              <a:t>KEY R</a:t>
            </a:r>
            <a:r>
              <a:rPr lang="en-IN" sz="1200" b="1" i="0">
                <a:solidFill>
                  <a:srgbClr val="FF9B2B"/>
                </a:solidFill>
                <a:latin typeface="Aptos"/>
              </a:rPr>
              <a:t>U</a:t>
            </a:r>
            <a:r>
              <a:rPr sz="1200" b="1" i="0">
                <a:solidFill>
                  <a:srgbClr val="FF9B2B"/>
                </a:solidFill>
                <a:latin typeface="Aptos"/>
              </a:rPr>
              <a:t>LE</a:t>
            </a:r>
            <a:endParaRPr sz="1200" b="1" i="0">
              <a:solidFill>
                <a:srgbClr val="FF9B2B"/>
              </a:solidFill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22960" y="4345940"/>
            <a:ext cx="3420110" cy="72771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sz="1200" b="1" i="0">
                <a:solidFill>
                  <a:srgbClr val="F5F9FD"/>
                </a:solidFill>
                <a:latin typeface="Aptos"/>
              </a:rPr>
              <a:t>Recount → confirm the physical quantity → continue only when the difference is understood.</a:t>
            </a:r>
            <a:endParaRPr sz="1200" b="1" i="0">
              <a:solidFill>
                <a:srgbClr val="F5F9FD"/>
              </a:solidFill>
              <a:latin typeface="Aptos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681728" y="1719072"/>
            <a:ext cx="6839712" cy="4315968"/>
          </a:xfrm>
          <a:prstGeom prst="roundRect">
            <a:avLst/>
          </a:prstGeom>
          <a:solidFill>
            <a:srgbClr val="082B4E">
              <a:alpha val="84000"/>
            </a:srgbClr>
          </a:solidFill>
          <a:ln w="17780">
            <a:solidFill>
              <a:srgbClr val="26AB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image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9015" y="2313305"/>
            <a:ext cx="6565265" cy="3381375"/>
          </a:xfrm>
          <a:prstGeom prst="round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859020" y="2050415"/>
            <a:ext cx="5711190" cy="147955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sz="900" b="1" i="0">
                <a:solidFill>
                  <a:srgbClr val="F5F9FD"/>
                </a:solidFill>
                <a:latin typeface="Aptos"/>
              </a:rPr>
              <a:t>LI14 • START RECOUNT OVERVIEW</a:t>
            </a:r>
            <a:endParaRPr sz="900" b="1" i="0">
              <a:solidFill>
                <a:srgbClr val="F5F9FD"/>
              </a:solidFill>
              <a:latin typeface="Apto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58368" y="6547104"/>
            <a:ext cx="5303520" cy="2387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200" b="1" i="0">
                <a:solidFill>
                  <a:srgbClr val="AEBFD1"/>
                </a:solidFill>
                <a:latin typeface="Aptos"/>
              </a:rPr>
              <a:t>WMForge  •  SAP Warehouse Management  •  LI14 • RECOUNT</a:t>
            </a:r>
            <a:endParaRPr sz="1200" b="1" i="0">
              <a:solidFill>
                <a:srgbClr val="AEBFD1"/>
              </a:solidFill>
              <a:latin typeface="Apto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0" y="6428232"/>
            <a:ext cx="12191695" cy="16459"/>
          </a:xfrm>
          <a:prstGeom prst="rect">
            <a:avLst/>
          </a:prstGeom>
          <a:solidFill>
            <a:srgbClr val="FF9A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859020" y="5073650"/>
            <a:ext cx="772795" cy="474345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8546465" y="5387975"/>
            <a:ext cx="390525" cy="160020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7641590" y="3366770"/>
            <a:ext cx="904875" cy="266700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backgroun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0464" y="210312"/>
            <a:ext cx="1417320" cy="14173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58368" y="384048"/>
            <a:ext cx="2743200" cy="21945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900" b="1" i="0">
                <a:solidFill>
                  <a:srgbClr val="FF9B2B"/>
                </a:solidFill>
                <a:latin typeface="Aptos"/>
              </a:rPr>
              <a:t>STEP 05</a:t>
            </a:r>
            <a:endParaRPr sz="900" b="1" i="0">
              <a:solidFill>
                <a:srgbClr val="FF9B2B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8495" y="658495"/>
            <a:ext cx="6784975" cy="453390"/>
          </a:xfrm>
          <a:prstGeom prst="roundRect">
            <a:avLst/>
          </a:prstGeom>
          <a:solidFill>
            <a:srgbClr val="082B4E">
              <a:alpha val="84000"/>
            </a:srgbClr>
          </a:solidFill>
          <a:ln>
            <a:solidFill>
              <a:schemeClr val="accent1"/>
            </a:solidFill>
          </a:ln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90000"/>
              </a:lnSpc>
            </a:pPr>
            <a:r>
              <a:rPr sz="2500" b="1" i="0">
                <a:solidFill>
                  <a:srgbClr val="F8FAFC"/>
                </a:solidFill>
                <a:latin typeface="Aptos"/>
              </a:rPr>
              <a:t>CLEAR THE INVENTORY DIFFERENCE IN WM</a:t>
            </a:r>
            <a:endParaRPr sz="2500" b="1" i="0">
              <a:solidFill>
                <a:srgbClr val="F8FAFC"/>
              </a:solidFill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8495" y="1220470"/>
            <a:ext cx="6864985" cy="224155"/>
          </a:xfrm>
          <a:prstGeom prst="roundRect">
            <a:avLst/>
          </a:prstGeom>
          <a:solidFill>
            <a:srgbClr val="082B4E">
              <a:alpha val="84000"/>
            </a:srgbClr>
          </a:solidFill>
          <a:ln>
            <a:solidFill>
              <a:schemeClr val="accent1"/>
            </a:solidFill>
          </a:ln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90000"/>
              </a:lnSpc>
            </a:pPr>
            <a:r>
              <a:rPr sz="1200" b="1" i="0">
                <a:solidFill>
                  <a:srgbClr val="D6E1EE"/>
                </a:solidFill>
                <a:latin typeface="Aptos"/>
              </a:rPr>
              <a:t>After a confirmed recount, LI20 is used to clear the difference within Warehouse Management.</a:t>
            </a:r>
            <a:endParaRPr sz="1200" b="1" i="0">
              <a:solidFill>
                <a:srgbClr val="D6E1EE"/>
              </a:solidFill>
              <a:latin typeface="Aptos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58368" y="1682496"/>
            <a:ext cx="868680" cy="292608"/>
          </a:xfrm>
          <a:prstGeom prst="roundRect">
            <a:avLst/>
          </a:prstGeom>
          <a:solidFill>
            <a:srgbClr val="FF9A23"/>
          </a:solidFill>
          <a:ln w="12700">
            <a:solidFill>
              <a:srgbClr val="FF9A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719072"/>
            <a:ext cx="868680" cy="20193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80000"/>
              </a:lnSpc>
            </a:pPr>
            <a:r>
              <a:rPr sz="1200" b="1" i="0">
                <a:solidFill>
                  <a:srgbClr val="F5F9FD"/>
                </a:solidFill>
                <a:latin typeface="Aptos"/>
              </a:rPr>
              <a:t>LI20</a:t>
            </a:r>
            <a:endParaRPr sz="1200" b="1" i="0">
              <a:solidFill>
                <a:srgbClr val="F5F9FD"/>
              </a:solidFill>
              <a:latin typeface="Aptos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58368" y="2103120"/>
            <a:ext cx="3794760" cy="1353312"/>
          </a:xfrm>
          <a:prstGeom prst="roundRect">
            <a:avLst/>
          </a:prstGeom>
          <a:solidFill>
            <a:srgbClr val="082B4E">
              <a:alpha val="84000"/>
            </a:srgbClr>
          </a:solidFill>
          <a:ln w="17780">
            <a:solidFill>
              <a:srgbClr val="26AB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l">
              <a:spcAft>
                <a:spcPts val="700"/>
              </a:spcAft>
            </a:pPr>
            <a:r>
              <a:rPr sz="1200" b="1">
                <a:solidFill>
                  <a:srgbClr val="F5F9FD"/>
                </a:solidFill>
                <a:latin typeface="Aptos"/>
              </a:rPr>
              <a:t>WM ACTION</a:t>
            </a:r>
            <a:endParaRPr sz="1200" b="1">
              <a:solidFill>
                <a:srgbClr val="F5F9FD"/>
              </a:solidFill>
              <a:latin typeface="Aptos"/>
            </a:endParaRPr>
          </a:p>
          <a:p>
            <a:pPr algn="l">
              <a:spcAft>
                <a:spcPts val="0"/>
              </a:spcAft>
            </a:pPr>
            <a:r>
              <a:rPr sz="1200" b="1">
                <a:solidFill>
                  <a:srgbClr val="F5F9FD"/>
                </a:solidFill>
                <a:latin typeface="Aptos"/>
              </a:rPr>
              <a:t>If the recount confirms an inventory difference, the difference is cleared in WM using LI20.</a:t>
            </a:r>
            <a:endParaRPr sz="1200" b="1">
              <a:solidFill>
                <a:srgbClr val="F5F9FD"/>
              </a:solidFill>
              <a:latin typeface="Aptos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58368" y="3675887"/>
            <a:ext cx="3794760" cy="1261872"/>
          </a:xfrm>
          <a:prstGeom prst="roundRect">
            <a:avLst/>
          </a:prstGeom>
          <a:solidFill>
            <a:srgbClr val="4D2D13">
              <a:alpha val="80000"/>
            </a:srgbClr>
          </a:solidFill>
          <a:ln w="19050">
            <a:solidFill>
              <a:srgbClr val="FF9A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l">
              <a:spcAft>
                <a:spcPts val="700"/>
              </a:spcAft>
            </a:pPr>
            <a:r>
              <a:rPr sz="1200" b="1">
                <a:solidFill>
                  <a:srgbClr val="F5F9FD"/>
                </a:solidFill>
                <a:latin typeface="Aptos"/>
              </a:rPr>
              <a:t>CONTROL CHECK</a:t>
            </a:r>
            <a:endParaRPr sz="1200" b="1">
              <a:solidFill>
                <a:srgbClr val="F5F9FD"/>
              </a:solidFill>
              <a:latin typeface="Aptos"/>
            </a:endParaRPr>
          </a:p>
          <a:p>
            <a:pPr algn="l">
              <a:spcAft>
                <a:spcPts val="0"/>
              </a:spcAft>
            </a:pPr>
            <a:r>
              <a:rPr sz="1200" b="1">
                <a:solidFill>
                  <a:srgbClr val="F5F9FD"/>
                </a:solidFill>
                <a:latin typeface="Aptos"/>
              </a:rPr>
              <a:t>Confirm the difference before clearing it. The WM clearing step prepares the result for the final IM posting.</a:t>
            </a:r>
            <a:endParaRPr sz="1200" b="1">
              <a:solidFill>
                <a:srgbClr val="F5F9FD"/>
              </a:solidFill>
              <a:latin typeface="Aptos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736465" y="1718945"/>
            <a:ext cx="6784975" cy="3771265"/>
          </a:xfrm>
          <a:prstGeom prst="roundRect">
            <a:avLst/>
          </a:prstGeom>
          <a:solidFill>
            <a:srgbClr val="082B4E">
              <a:alpha val="84000"/>
            </a:srgbClr>
          </a:solidFill>
          <a:ln w="17780">
            <a:solidFill>
              <a:srgbClr val="26AB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image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080" y="2112645"/>
            <a:ext cx="5886450" cy="3108960"/>
          </a:xfrm>
          <a:prstGeom prst="round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202555" y="1811655"/>
            <a:ext cx="5866765" cy="2235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sz="1000" b="1" i="0">
                <a:solidFill>
                  <a:srgbClr val="F5F9FD"/>
                </a:solidFill>
                <a:latin typeface="Aptos"/>
              </a:rPr>
              <a:t>LI20 • CLEAR DIFFERENCES IN WM</a:t>
            </a:r>
            <a:endParaRPr sz="1000" b="1" i="0">
              <a:solidFill>
                <a:srgbClr val="F5F9FD"/>
              </a:solidFill>
              <a:latin typeface="Aptos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736465" y="5749290"/>
            <a:ext cx="6784975" cy="457200"/>
          </a:xfrm>
          <a:prstGeom prst="roundRect">
            <a:avLst/>
          </a:prstGeom>
          <a:solidFill>
            <a:srgbClr val="082B4E">
              <a:alpha val="84000"/>
            </a:srgbClr>
          </a:solidFill>
          <a:ln w="17780">
            <a:solidFill>
              <a:srgbClr val="FF9A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900930" y="5819775"/>
            <a:ext cx="6455410" cy="328295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ctr">
              <a:lnSpc>
                <a:spcPct val="130000"/>
              </a:lnSpc>
            </a:pPr>
            <a:r>
              <a:rPr sz="1200" b="1" i="0">
                <a:solidFill>
                  <a:srgbClr val="F5F9FD"/>
                </a:solidFill>
                <a:latin typeface="Aptos"/>
              </a:rPr>
              <a:t>CONFIRMED DIFFERENCE</a:t>
            </a:r>
            <a:endParaRPr sz="1200" b="1" i="0">
              <a:solidFill>
                <a:srgbClr val="F5F9FD"/>
              </a:solidFill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58495" y="6546850"/>
            <a:ext cx="6278245" cy="286385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sz="1200" b="1" i="0">
                <a:solidFill>
                  <a:srgbClr val="AEBFD1"/>
                </a:solidFill>
                <a:latin typeface="Aptos"/>
              </a:rPr>
              <a:t>WMForge  •  SAP Warehouse Management  •  LI20 • CLEAR WM DIFFERENCE</a:t>
            </a:r>
            <a:endParaRPr sz="1200" b="1" i="0">
              <a:solidFill>
                <a:srgbClr val="AEBFD1"/>
              </a:solidFill>
              <a:latin typeface="Apto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0" y="6428232"/>
            <a:ext cx="12191695" cy="16459"/>
          </a:xfrm>
          <a:prstGeom prst="rect">
            <a:avLst/>
          </a:prstGeom>
          <a:solidFill>
            <a:srgbClr val="26A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7387590" y="4496435"/>
            <a:ext cx="1921510" cy="340995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7736840" y="2279650"/>
            <a:ext cx="416560" cy="158750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backgroun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0464" y="210312"/>
            <a:ext cx="1417320" cy="14173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58368" y="384048"/>
            <a:ext cx="2743200" cy="21945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900" b="1" i="0">
                <a:solidFill>
                  <a:srgbClr val="FF9B2B"/>
                </a:solidFill>
                <a:latin typeface="Aptos"/>
              </a:rPr>
              <a:t>STEP 06</a:t>
            </a:r>
            <a:endParaRPr sz="900" b="1" i="0">
              <a:solidFill>
                <a:srgbClr val="FF9B2B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8495" y="658495"/>
            <a:ext cx="8293735" cy="445770"/>
          </a:xfrm>
          <a:prstGeom prst="roundRect">
            <a:avLst/>
          </a:prstGeom>
          <a:solidFill>
            <a:srgbClr val="082B4E">
              <a:alpha val="84000"/>
            </a:srgbClr>
          </a:solidFill>
          <a:ln>
            <a:solidFill>
              <a:schemeClr val="accent1"/>
            </a:solidFill>
          </a:ln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90000"/>
              </a:lnSpc>
            </a:pPr>
            <a:r>
              <a:rPr sz="2500" b="1" i="0">
                <a:solidFill>
                  <a:srgbClr val="F8FAFC"/>
                </a:solidFill>
                <a:latin typeface="Aptos"/>
              </a:rPr>
              <a:t>POST THE DIFFERENCE TO INVENTORY MANAGEMENT</a:t>
            </a:r>
            <a:endParaRPr sz="2500" b="1" i="0">
              <a:solidFill>
                <a:srgbClr val="F8FAFC"/>
              </a:solidFill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8495" y="1231265"/>
            <a:ext cx="5332095" cy="233045"/>
          </a:xfrm>
          <a:prstGeom prst="roundRect">
            <a:avLst/>
          </a:prstGeom>
          <a:solidFill>
            <a:srgbClr val="082B4E">
              <a:alpha val="84000"/>
            </a:srgbClr>
          </a:solidFill>
          <a:ln>
            <a:solidFill>
              <a:schemeClr val="accent1"/>
            </a:solidFill>
          </a:ln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sz="1200" b="1" i="0">
                <a:solidFill>
                  <a:srgbClr val="D6E1EE"/>
                </a:solidFill>
                <a:latin typeface="Aptos"/>
              </a:rPr>
              <a:t>LI21 moves the cleared WM difference into Inventory Management (IM).</a:t>
            </a:r>
            <a:endParaRPr sz="1200" b="1" i="0">
              <a:solidFill>
                <a:srgbClr val="D6E1EE"/>
              </a:solidFill>
              <a:latin typeface="Aptos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58368" y="1682496"/>
            <a:ext cx="868680" cy="292608"/>
          </a:xfrm>
          <a:prstGeom prst="roundRect">
            <a:avLst/>
          </a:prstGeom>
          <a:solidFill>
            <a:srgbClr val="FF9A23"/>
          </a:solidFill>
          <a:ln w="12700">
            <a:solidFill>
              <a:srgbClr val="FF9A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719072"/>
            <a:ext cx="868680" cy="220345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90000"/>
              </a:lnSpc>
            </a:pPr>
            <a:r>
              <a:rPr sz="1200" b="1" i="0">
                <a:solidFill>
                  <a:srgbClr val="F5F9FD"/>
                </a:solidFill>
                <a:latin typeface="Aptos"/>
              </a:rPr>
              <a:t>LI21</a:t>
            </a:r>
            <a:endParaRPr sz="1200" b="1" i="0">
              <a:solidFill>
                <a:srgbClr val="F5F9FD"/>
              </a:solidFill>
              <a:latin typeface="Aptos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58368" y="2103120"/>
            <a:ext cx="3840480" cy="1417320"/>
          </a:xfrm>
          <a:prstGeom prst="roundRect">
            <a:avLst/>
          </a:prstGeom>
          <a:solidFill>
            <a:srgbClr val="082B4E">
              <a:alpha val="84000"/>
            </a:srgbClr>
          </a:solidFill>
          <a:ln w="17780">
            <a:solidFill>
              <a:srgbClr val="26AB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l">
              <a:spcAft>
                <a:spcPts val="700"/>
              </a:spcAft>
            </a:pPr>
            <a:r>
              <a:rPr sz="1200" b="1">
                <a:solidFill>
                  <a:srgbClr val="F5F9FD"/>
                </a:solidFill>
                <a:latin typeface="Aptos"/>
              </a:rPr>
              <a:t>FINAL SYSTEM POSTING</a:t>
            </a:r>
            <a:endParaRPr sz="1200" b="1">
              <a:solidFill>
                <a:srgbClr val="F5F9FD"/>
              </a:solidFill>
              <a:latin typeface="Aptos"/>
            </a:endParaRPr>
          </a:p>
          <a:p>
            <a:pPr algn="l">
              <a:spcAft>
                <a:spcPts val="0"/>
              </a:spcAft>
            </a:pPr>
            <a:r>
              <a:rPr sz="1200" b="1">
                <a:solidFill>
                  <a:srgbClr val="F5F9FD"/>
                </a:solidFill>
                <a:latin typeface="Aptos"/>
              </a:rPr>
              <a:t>Finally, LI21 is used to post the inventory differences (if any) from WM to Inventory Management (IM).</a:t>
            </a:r>
            <a:endParaRPr sz="1200" b="1">
              <a:solidFill>
                <a:srgbClr val="F5F9FD"/>
              </a:solidFill>
              <a:latin typeface="Aptos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58368" y="3749039"/>
            <a:ext cx="3840480" cy="1143000"/>
          </a:xfrm>
          <a:prstGeom prst="roundRect">
            <a:avLst/>
          </a:prstGeom>
          <a:solidFill>
            <a:srgbClr val="082B4E">
              <a:alpha val="84000"/>
            </a:srgbClr>
          </a:solidFill>
          <a:ln w="17780">
            <a:solidFill>
              <a:srgbClr val="26AB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59" y="3886200"/>
            <a:ext cx="1005840" cy="2387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200" b="1" i="0">
                <a:solidFill>
                  <a:srgbClr val="FF9B2B"/>
                </a:solidFill>
                <a:latin typeface="Aptos"/>
              </a:rPr>
              <a:t>KEY RULE</a:t>
            </a:r>
            <a:endParaRPr sz="1200" b="1" i="0">
              <a:solidFill>
                <a:srgbClr val="FF9B2B"/>
              </a:solidFill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22959" y="4133087"/>
            <a:ext cx="3511296" cy="6492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200" b="1" i="0">
                <a:solidFill>
                  <a:srgbClr val="F5F9FD"/>
                </a:solidFill>
                <a:latin typeface="Aptos"/>
              </a:rPr>
              <a:t>WM difference cleared → IM posting → material document created.</a:t>
            </a:r>
            <a:endParaRPr sz="1200" b="1" i="0">
              <a:solidFill>
                <a:srgbClr val="F5F9FD"/>
              </a:solidFill>
              <a:latin typeface="Aptos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732020" y="2850515"/>
            <a:ext cx="6812280" cy="1838960"/>
          </a:xfrm>
          <a:prstGeom prst="roundRect">
            <a:avLst/>
          </a:prstGeom>
          <a:solidFill>
            <a:srgbClr val="082B4E">
              <a:alpha val="84000"/>
            </a:srgbClr>
          </a:solidFill>
          <a:ln w="17780">
            <a:solidFill>
              <a:srgbClr val="26AB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image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8390" y="3103880"/>
            <a:ext cx="6460490" cy="1494155"/>
          </a:xfrm>
          <a:prstGeom prst="round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875657" y="2895600"/>
            <a:ext cx="6483096" cy="2082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000" b="1" i="0">
                <a:solidFill>
                  <a:srgbClr val="F5F9FD"/>
                </a:solidFill>
                <a:latin typeface="Aptos"/>
              </a:rPr>
              <a:t>LI21 • DIFFERENCE POSTING</a:t>
            </a:r>
            <a:endParaRPr sz="1000" b="1" i="0">
              <a:solidFill>
                <a:srgbClr val="F5F9FD"/>
              </a:solidFill>
              <a:latin typeface="Aptos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4704080" y="4717415"/>
            <a:ext cx="3310255" cy="1673860"/>
          </a:xfrm>
          <a:prstGeom prst="roundRect">
            <a:avLst/>
          </a:prstGeom>
          <a:solidFill>
            <a:srgbClr val="082B4E">
              <a:alpha val="84000"/>
            </a:srgbClr>
          </a:solidFill>
          <a:ln w="17780">
            <a:solidFill>
              <a:srgbClr val="26AB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" name="Picture 16" descr="image1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4735" y="5024120"/>
            <a:ext cx="2968625" cy="1181735"/>
          </a:xfrm>
          <a:prstGeom prst="round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869815" y="4742180"/>
            <a:ext cx="2742565" cy="16637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sz="1000" b="1" i="0">
                <a:solidFill>
                  <a:srgbClr val="F5F9FD"/>
                </a:solidFill>
                <a:latin typeface="Aptos"/>
              </a:rPr>
              <a:t>POSTING LOG</a:t>
            </a:r>
            <a:endParaRPr sz="1000" b="1" i="0">
              <a:solidFill>
                <a:srgbClr val="F5F9FD"/>
              </a:solidFill>
              <a:latin typeface="Aptos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8211185" y="4745355"/>
            <a:ext cx="3310255" cy="1656080"/>
          </a:xfrm>
          <a:prstGeom prst="roundRect">
            <a:avLst/>
          </a:prstGeom>
          <a:solidFill>
            <a:srgbClr val="082B4E">
              <a:alpha val="84000"/>
            </a:srgbClr>
          </a:solidFill>
          <a:ln w="17780">
            <a:solidFill>
              <a:srgbClr val="26AB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0" name="Picture 19" descr="image1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6290" y="4975225"/>
            <a:ext cx="2919730" cy="1350645"/>
          </a:xfrm>
          <a:prstGeom prst="round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8427085" y="4768215"/>
            <a:ext cx="2929255" cy="2006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sz="1000" b="1" i="0">
                <a:solidFill>
                  <a:srgbClr val="F5F9FD"/>
                </a:solidFill>
                <a:latin typeface="Aptos"/>
              </a:rPr>
              <a:t>MATERIAL DOCUMENT</a:t>
            </a:r>
            <a:endParaRPr sz="1000" b="1" i="0">
              <a:solidFill>
                <a:srgbClr val="F5F9FD"/>
              </a:solidFill>
              <a:latin typeface="Apto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58368" y="6547104"/>
            <a:ext cx="5303520" cy="2387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200" b="1" i="0">
                <a:solidFill>
                  <a:srgbClr val="AEBFD1"/>
                </a:solidFill>
                <a:latin typeface="Aptos"/>
              </a:rPr>
              <a:t>WMForge  •  SAP Warehouse Management  •  LI21 • POST TO IM</a:t>
            </a:r>
            <a:endParaRPr sz="1200" b="1" i="0">
              <a:solidFill>
                <a:srgbClr val="AEBFD1"/>
              </a:solidFill>
              <a:latin typeface="Apto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0" y="6428232"/>
            <a:ext cx="12191695" cy="16459"/>
          </a:xfrm>
          <a:prstGeom prst="rect">
            <a:avLst/>
          </a:prstGeom>
          <a:solidFill>
            <a:srgbClr val="FF9A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4732020" y="1627505"/>
            <a:ext cx="5608320" cy="1062990"/>
          </a:xfrm>
          <a:prstGeom prst="roundRect">
            <a:avLst/>
          </a:prstGeom>
          <a:solidFill>
            <a:srgbClr val="082B4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en-US"/>
          </a:p>
        </p:txBody>
      </p:sp>
      <p:pic>
        <p:nvPicPr>
          <p:cNvPr id="27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8390" y="1670685"/>
            <a:ext cx="5272405" cy="970280"/>
          </a:xfrm>
          <a:prstGeom prst="roundRect">
            <a:avLst/>
          </a:prstGeom>
          <a:noFill/>
          <a:ln>
            <a:noFill/>
          </a:ln>
        </p:spPr>
      </p:pic>
      <p:sp>
        <p:nvSpPr>
          <p:cNvPr id="28" name="Rectangle 27"/>
          <p:cNvSpPr/>
          <p:nvPr/>
        </p:nvSpPr>
        <p:spPr>
          <a:xfrm>
            <a:off x="7460615" y="1973580"/>
            <a:ext cx="268605" cy="579755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7131685" y="3973195"/>
            <a:ext cx="882650" cy="414020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8493125" y="5730240"/>
            <a:ext cx="2796540" cy="475615"/>
          </a:xfrm>
          <a:prstGeom prst="rect">
            <a:avLst/>
          </a:prstGeom>
          <a:noFill/>
          <a:ln w="15875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9123680" y="3290570"/>
            <a:ext cx="447675" cy="229870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backgroun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0464" y="210312"/>
            <a:ext cx="1417320" cy="14173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58368" y="384048"/>
            <a:ext cx="2743200" cy="21945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900" b="1" i="0">
                <a:solidFill>
                  <a:srgbClr val="FF9B2B"/>
                </a:solidFill>
                <a:latin typeface="Aptos"/>
              </a:rPr>
              <a:t>PROCESS COMPLETE</a:t>
            </a:r>
            <a:endParaRPr sz="900" b="1" i="0">
              <a:solidFill>
                <a:srgbClr val="FF9B2B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8495" y="658495"/>
            <a:ext cx="7626985" cy="429260"/>
          </a:xfrm>
          <a:prstGeom prst="roundRect">
            <a:avLst/>
          </a:prstGeom>
          <a:solidFill>
            <a:srgbClr val="082B4E"/>
          </a:solidFill>
          <a:ln>
            <a:solidFill>
              <a:schemeClr val="accent1"/>
            </a:solidFill>
          </a:ln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90000"/>
              </a:lnSpc>
            </a:pPr>
            <a:r>
              <a:rPr sz="2500" b="1" i="0">
                <a:solidFill>
                  <a:srgbClr val="F8FAFC"/>
                </a:solidFill>
                <a:latin typeface="Aptos"/>
              </a:rPr>
              <a:t>THE BIN IS RELEASED FOR NORMAL OPERATIONS</a:t>
            </a:r>
            <a:endParaRPr sz="2500" b="1" i="0">
              <a:solidFill>
                <a:srgbClr val="F8FAFC"/>
              </a:solidFill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8495" y="1261745"/>
            <a:ext cx="6310630" cy="271780"/>
          </a:xfrm>
          <a:prstGeom prst="roundRect">
            <a:avLst/>
          </a:prstGeom>
          <a:solidFill>
            <a:srgbClr val="082B4E"/>
          </a:solidFill>
          <a:ln>
            <a:solidFill>
              <a:schemeClr val="accent1"/>
            </a:solidFill>
          </a:ln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90000"/>
              </a:lnSpc>
            </a:pPr>
            <a:r>
              <a:rPr sz="1200" b="1" i="0">
                <a:solidFill>
                  <a:srgbClr val="D6E1EE"/>
                </a:solidFill>
                <a:latin typeface="Aptos"/>
              </a:rPr>
              <a:t>After the physical inventory process is completed, SAP removes the inventory block.</a:t>
            </a:r>
            <a:endParaRPr sz="1200" b="1" i="0">
              <a:solidFill>
                <a:srgbClr val="D6E1EE"/>
              </a:solidFill>
              <a:latin typeface="Aptos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58495" y="1737360"/>
            <a:ext cx="4572000" cy="4449445"/>
          </a:xfrm>
          <a:prstGeom prst="roundRect">
            <a:avLst/>
          </a:prstGeom>
          <a:solidFill>
            <a:srgbClr val="082B4E">
              <a:alpha val="84000"/>
            </a:srgbClr>
          </a:solidFill>
          <a:ln w="17780">
            <a:solidFill>
              <a:srgbClr val="26AB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image1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878" y="2121408"/>
            <a:ext cx="3816979" cy="3749039"/>
          </a:xfrm>
          <a:prstGeom prst="round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35685" y="1849120"/>
            <a:ext cx="3657600" cy="1625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/>
            <a:r>
              <a:rPr sz="1000" b="1" i="0">
                <a:solidFill>
                  <a:srgbClr val="F5F9FD"/>
                </a:solidFill>
                <a:latin typeface="Aptos"/>
              </a:rPr>
              <a:t>FINAL </a:t>
            </a:r>
            <a:r>
              <a:rPr sz="1000" b="1" i="0">
                <a:solidFill>
                  <a:srgbClr val="F5F9FD"/>
                </a:solidFill>
                <a:latin typeface="Aptos"/>
              </a:rPr>
              <a:t>STORAGE BIN STATE</a:t>
            </a:r>
            <a:endParaRPr sz="1000" b="1" i="0">
              <a:solidFill>
                <a:srgbClr val="F5F9FD"/>
              </a:solidFill>
              <a:latin typeface="Aptos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532120" y="1810512"/>
            <a:ext cx="5989320" cy="1481328"/>
          </a:xfrm>
          <a:prstGeom prst="roundRect">
            <a:avLst/>
          </a:prstGeom>
          <a:solidFill>
            <a:srgbClr val="082B4E">
              <a:alpha val="84000"/>
            </a:srgbClr>
          </a:solidFill>
          <a:ln w="17780">
            <a:solidFill>
              <a:srgbClr val="26AB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l">
              <a:spcAft>
                <a:spcPts val="700"/>
              </a:spcAft>
            </a:pPr>
            <a:r>
              <a:rPr sz="1200" b="1">
                <a:solidFill>
                  <a:srgbClr val="F5F9FD"/>
                </a:solidFill>
                <a:latin typeface="Aptos"/>
              </a:rPr>
              <a:t>WHAT CHANGES</a:t>
            </a:r>
            <a:endParaRPr sz="1200" b="1">
              <a:solidFill>
                <a:srgbClr val="F5F9FD"/>
              </a:solidFill>
              <a:latin typeface="Aptos"/>
            </a:endParaRPr>
          </a:p>
          <a:p>
            <a:pPr algn="l">
              <a:spcAft>
                <a:spcPts val="0"/>
              </a:spcAft>
            </a:pPr>
            <a:r>
              <a:rPr sz="1200" b="1">
                <a:solidFill>
                  <a:srgbClr val="F5F9FD"/>
                </a:solidFill>
                <a:latin typeface="Aptos"/>
              </a:rPr>
              <a:t>After the physical inventory process is completed SAP removes the inventory block, and the bin becomes available for normal warehouse operations again.</a:t>
            </a:r>
            <a:endParaRPr sz="1200" b="1">
              <a:solidFill>
                <a:srgbClr val="F5F9FD"/>
              </a:solidFill>
              <a:latin typeface="Aptos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532120" y="3566160"/>
            <a:ext cx="5989320" cy="621792"/>
          </a:xfrm>
          <a:prstGeom prst="roundRect">
            <a:avLst/>
          </a:prstGeom>
          <a:solidFill>
            <a:srgbClr val="082B4E">
              <a:alpha val="84000"/>
            </a:srgbClr>
          </a:solidFill>
          <a:ln w="17780">
            <a:solidFill>
              <a:srgbClr val="26AB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531485" y="3666490"/>
            <a:ext cx="5642610" cy="4216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150000"/>
              </a:lnSpc>
            </a:pPr>
            <a:r>
              <a:rPr sz="1200" b="1">
                <a:solidFill>
                  <a:srgbClr val="269B64"/>
                </a:solidFill>
                <a:latin typeface="Aptos"/>
                <a:sym typeface="+mn-ea"/>
              </a:rPr>
              <a:t>✓</a:t>
            </a:r>
            <a:r>
              <a:rPr lang="en-IN" sz="1200" b="1">
                <a:solidFill>
                  <a:srgbClr val="269B64"/>
                </a:solidFill>
                <a:latin typeface="Aptos"/>
                <a:sym typeface="+mn-ea"/>
              </a:rPr>
              <a:t>  </a:t>
            </a:r>
            <a:r>
              <a:rPr sz="1200" b="1">
                <a:solidFill>
                  <a:srgbClr val="F5F9FD"/>
                </a:solidFill>
                <a:latin typeface="Aptos"/>
                <a:sym typeface="+mn-ea"/>
              </a:rPr>
              <a:t>BLOCK REMOVED</a:t>
            </a:r>
            <a:r>
              <a:rPr lang="en-IN" sz="1200" b="1">
                <a:solidFill>
                  <a:srgbClr val="F5F9FD"/>
                </a:solidFill>
                <a:latin typeface="Aptos"/>
                <a:sym typeface="+mn-ea"/>
              </a:rPr>
              <a:t>         </a:t>
            </a:r>
            <a:r>
              <a:rPr sz="1200" b="1" i="0">
                <a:solidFill>
                  <a:srgbClr val="F5F9FD"/>
                </a:solidFill>
                <a:latin typeface="Aptos"/>
              </a:rPr>
              <a:t>Inventory movements can resume.</a:t>
            </a:r>
            <a:endParaRPr sz="1200" b="1" i="0">
              <a:solidFill>
                <a:srgbClr val="F5F9FD"/>
              </a:solidFill>
              <a:latin typeface="Aptos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532120" y="4315968"/>
            <a:ext cx="5989320" cy="621792"/>
          </a:xfrm>
          <a:prstGeom prst="roundRect">
            <a:avLst/>
          </a:prstGeom>
          <a:solidFill>
            <a:srgbClr val="082B4E">
              <a:alpha val="84000"/>
            </a:srgbClr>
          </a:solidFill>
          <a:ln w="17780">
            <a:solidFill>
              <a:srgbClr val="26AB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531485" y="4416425"/>
            <a:ext cx="5642610" cy="43307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150000"/>
              </a:lnSpc>
            </a:pPr>
            <a:r>
              <a:rPr sz="1200" b="1">
                <a:solidFill>
                  <a:srgbClr val="269B64"/>
                </a:solidFill>
                <a:latin typeface="Aptos"/>
                <a:sym typeface="+mn-ea"/>
              </a:rPr>
              <a:t>✓</a:t>
            </a:r>
            <a:r>
              <a:rPr lang="en-IN" sz="1200" b="1">
                <a:solidFill>
                  <a:srgbClr val="269B64"/>
                </a:solidFill>
                <a:latin typeface="Aptos"/>
                <a:sym typeface="+mn-ea"/>
              </a:rPr>
              <a:t>   </a:t>
            </a:r>
            <a:r>
              <a:rPr sz="1200" b="1">
                <a:solidFill>
                  <a:srgbClr val="F5F9FD"/>
                </a:solidFill>
                <a:latin typeface="Aptos"/>
                <a:sym typeface="+mn-ea"/>
              </a:rPr>
              <a:t>BIN AVAILABLE</a:t>
            </a:r>
            <a:r>
              <a:rPr lang="en-IN" sz="1200" b="1">
                <a:solidFill>
                  <a:srgbClr val="F5F9FD"/>
                </a:solidFill>
                <a:latin typeface="Aptos"/>
                <a:sym typeface="+mn-ea"/>
              </a:rPr>
              <a:t>            </a:t>
            </a:r>
            <a:r>
              <a:rPr sz="1200" b="1" i="0">
                <a:solidFill>
                  <a:srgbClr val="F5F9FD"/>
                </a:solidFill>
                <a:latin typeface="Aptos"/>
              </a:rPr>
              <a:t>Normal warehouse operations continue.</a:t>
            </a:r>
            <a:endParaRPr sz="1200" b="1" i="0">
              <a:solidFill>
                <a:srgbClr val="F5F9FD"/>
              </a:solidFill>
              <a:latin typeface="Aptos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532120" y="5065776"/>
            <a:ext cx="5989320" cy="621792"/>
          </a:xfrm>
          <a:prstGeom prst="roundRect">
            <a:avLst/>
          </a:prstGeom>
          <a:solidFill>
            <a:srgbClr val="082B4E">
              <a:alpha val="84000"/>
            </a:srgbClr>
          </a:solidFill>
          <a:ln w="17780">
            <a:solidFill>
              <a:srgbClr val="26AB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532755" y="5166360"/>
            <a:ext cx="5641340" cy="410210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lnSpc>
                <a:spcPct val="140000"/>
              </a:lnSpc>
            </a:pPr>
            <a:r>
              <a:rPr sz="1200" b="1">
                <a:solidFill>
                  <a:srgbClr val="269B64"/>
                </a:solidFill>
                <a:latin typeface="Aptos"/>
                <a:sym typeface="+mn-ea"/>
              </a:rPr>
              <a:t>✓</a:t>
            </a:r>
            <a:r>
              <a:rPr lang="en-IN" sz="1200" b="1">
                <a:solidFill>
                  <a:srgbClr val="269B64"/>
                </a:solidFill>
                <a:latin typeface="Aptos"/>
                <a:sym typeface="+mn-ea"/>
              </a:rPr>
              <a:t>   </a:t>
            </a:r>
            <a:r>
              <a:rPr sz="1200" b="1">
                <a:solidFill>
                  <a:srgbClr val="F5F9FD"/>
                </a:solidFill>
                <a:latin typeface="Aptos"/>
                <a:sym typeface="+mn-ea"/>
              </a:rPr>
              <a:t>PROCESS CLOSED</a:t>
            </a:r>
            <a:r>
              <a:rPr lang="en-IN" sz="1200" b="1">
                <a:solidFill>
                  <a:srgbClr val="F5F9FD"/>
                </a:solidFill>
                <a:latin typeface="Aptos"/>
                <a:sym typeface="+mn-ea"/>
              </a:rPr>
              <a:t>        </a:t>
            </a:r>
            <a:r>
              <a:rPr sz="1200" b="1" i="0">
                <a:solidFill>
                  <a:srgbClr val="F5F9FD"/>
                </a:solidFill>
                <a:latin typeface="Aptos"/>
              </a:rPr>
              <a:t>Physical count is reconciled in SAP.</a:t>
            </a:r>
            <a:endParaRPr sz="1200" b="1" i="0">
              <a:solidFill>
                <a:srgbClr val="F5F9FD"/>
              </a:solidFill>
              <a:latin typeface="Apto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58368" y="6547104"/>
            <a:ext cx="5303520" cy="2387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200" b="1" i="0">
                <a:solidFill>
                  <a:srgbClr val="AEBFD1"/>
                </a:solidFill>
                <a:latin typeface="Aptos"/>
              </a:rPr>
              <a:t>WMForge  •  SAP Warehouse Management  •  PROCESS COMPLETE</a:t>
            </a:r>
            <a:endParaRPr sz="1200" b="1" i="0">
              <a:solidFill>
                <a:srgbClr val="AEBFD1"/>
              </a:solidFill>
              <a:latin typeface="Aptos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0" y="6428232"/>
            <a:ext cx="12191695" cy="16459"/>
          </a:xfrm>
          <a:prstGeom prst="rect">
            <a:avLst/>
          </a:prstGeom>
          <a:solidFill>
            <a:srgbClr val="26A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4093</Words>
  <Application>WPS Presentation</Application>
  <PresentationFormat>On-screen Show (4:3)</PresentationFormat>
  <Paragraphs>184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9" baseType="lpstr">
      <vt:lpstr>Arial</vt:lpstr>
      <vt:lpstr>SimSun</vt:lpstr>
      <vt:lpstr>Wingdings</vt:lpstr>
      <vt:lpstr>Arial</vt:lpstr>
      <vt:lpstr>Aptos</vt:lpstr>
      <vt:lpstr>Segoe UI</vt:lpstr>
      <vt:lpstr>Calibri</vt:lpstr>
      <vt:lpstr>Microsoft YaHei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>generated using python-pptx</dc:description>
  <cp:lastModifiedBy>Anshul Khatiyan</cp:lastModifiedBy>
  <cp:revision>48</cp:revision>
  <dcterms:created xsi:type="dcterms:W3CDTF">2013-01-27T09:14:00Z</dcterms:created>
  <dcterms:modified xsi:type="dcterms:W3CDTF">2026-09-16T08:42:52Z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1033-12.1.0.28485</vt:lpwstr>
  </property>
  <property fmtid="{D5CDD505-2E9C-101B-9397-08002B2CF9AE}" pid="3" name="ICV">
    <vt:lpwstr>6A3A4C23DEF04F41BFCAAB8EF531645F_12</vt:lpwstr>
  </property>
</Properties>
</file>